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256" r:id="rId2"/>
    <p:sldId id="317" r:id="rId3"/>
    <p:sldId id="298" r:id="rId4"/>
    <p:sldId id="290" r:id="rId5"/>
    <p:sldId id="284" r:id="rId6"/>
    <p:sldId id="291" r:id="rId7"/>
    <p:sldId id="318" r:id="rId8"/>
    <p:sldId id="319" r:id="rId9"/>
    <p:sldId id="326" r:id="rId10"/>
    <p:sldId id="323" r:id="rId11"/>
    <p:sldId id="324" r:id="rId12"/>
    <p:sldId id="321" r:id="rId13"/>
    <p:sldId id="325" r:id="rId14"/>
    <p:sldId id="327" r:id="rId15"/>
    <p:sldId id="322" r:id="rId16"/>
    <p:sldId id="331" r:id="rId17"/>
    <p:sldId id="330" r:id="rId18"/>
    <p:sldId id="328" r:id="rId19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87A1"/>
    <a:srgbClr val="FDFEFE"/>
    <a:srgbClr val="EAEAEA"/>
    <a:srgbClr val="3E7BA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411" autoAdjust="0"/>
    <p:restoredTop sz="84634" autoAdjust="0"/>
  </p:normalViewPr>
  <p:slideViewPr>
    <p:cSldViewPr>
      <p:cViewPr>
        <p:scale>
          <a:sx n="80" d="100"/>
          <a:sy n="80" d="100"/>
        </p:scale>
        <p:origin x="-20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176" y="-72"/>
      </p:cViewPr>
      <p:guideLst>
        <p:guide orient="horz" pos="2927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700FA-3FEF-412C-8DAE-C8723B53EDE4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7F0C93-183E-438A-AD47-7A701D63C2E0}">
      <dgm:prSet phldrT="[Text]" custT="1"/>
      <dgm:spPr/>
      <dgm:t>
        <a:bodyPr/>
        <a:lstStyle/>
        <a:p>
          <a:r>
            <a:rPr kumimoji="0" lang="en-US" sz="2400" b="1" i="0" u="none" strike="noStrike" cap="none" spc="0" normalizeH="0" baseline="0" noProof="0" dirty="0" smtClean="0">
              <a:ln/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Flood Season Preparation</a:t>
          </a:r>
        </a:p>
        <a:p>
          <a:r>
            <a:rPr kumimoji="0" lang="en-US" sz="1600" b="0" i="0" u="none" strike="noStrike" cap="none" spc="0" normalizeH="0" baseline="0" noProof="0" dirty="0" smtClean="0">
              <a:ln/>
              <a:effectLst/>
              <a:uLnTx/>
              <a:uFillTx/>
              <a:latin typeface="Calibri" pitchFamily="34" charset="0"/>
              <a:cs typeface="Calibri" pitchFamily="34" charset="0"/>
            </a:rPr>
            <a:t>Routine maintenance of the</a:t>
          </a:r>
          <a:r>
            <a:rPr kumimoji="0" lang="en-US" sz="1600" b="0" i="0" u="none" strike="noStrike" cap="none" spc="0" normalizeH="0" noProof="0" dirty="0" smtClean="0">
              <a:ln/>
              <a:effectLst/>
              <a:uLnTx/>
              <a:uFillTx/>
              <a:latin typeface="Calibri" pitchFamily="34" charset="0"/>
              <a:cs typeface="Calibri" pitchFamily="34" charset="0"/>
            </a:rPr>
            <a:t> Sacramento River Flood Control System including:</a:t>
          </a:r>
          <a:endParaRPr lang="en-US" sz="1600" dirty="0"/>
        </a:p>
      </dgm:t>
    </dgm:pt>
    <dgm:pt modelId="{479F96A4-C311-4C4A-99F5-71E5E94DAFE5}" type="parTrans" cxnId="{7741E70D-FEC1-4933-BBE7-61B4B0F18AEA}">
      <dgm:prSet/>
      <dgm:spPr/>
      <dgm:t>
        <a:bodyPr/>
        <a:lstStyle/>
        <a:p>
          <a:endParaRPr lang="en-US"/>
        </a:p>
      </dgm:t>
    </dgm:pt>
    <dgm:pt modelId="{2DC9898C-6914-4092-9CDE-5DDA8FBCF699}" type="sibTrans" cxnId="{7741E70D-FEC1-4933-BBE7-61B4B0F18AEA}">
      <dgm:prSet/>
      <dgm:spPr/>
      <dgm:t>
        <a:bodyPr/>
        <a:lstStyle/>
        <a:p>
          <a:endParaRPr lang="en-US"/>
        </a:p>
      </dgm:t>
    </dgm:pt>
    <dgm:pt modelId="{D2C0061E-03C7-4E37-8C21-752469D0FB06}">
      <dgm:prSet phldrT="[Text]" custT="1"/>
      <dgm:spPr/>
      <dgm:t>
        <a:bodyPr/>
        <a:lstStyle/>
        <a:p>
          <a:r>
            <a:rPr lang="en-US" sz="2000" b="1" dirty="0" smtClean="0">
              <a:latin typeface="Calibri" pitchFamily="34" charset="0"/>
              <a:cs typeface="Calibri" pitchFamily="34" charset="0"/>
            </a:rPr>
            <a:t>Central Valley Flood Protection Plan (CVFPP) Implementation</a:t>
          </a:r>
        </a:p>
        <a:p>
          <a:r>
            <a:rPr lang="en-US" sz="1600" dirty="0" smtClean="0">
              <a:latin typeface="Calibri" pitchFamily="34" charset="0"/>
              <a:cs typeface="Calibri" pitchFamily="34" charset="0"/>
            </a:rPr>
            <a:t>Deferred non-routine maintenance projects including:</a:t>
          </a:r>
          <a:endParaRPr lang="en-US" sz="1600" dirty="0"/>
        </a:p>
      </dgm:t>
    </dgm:pt>
    <dgm:pt modelId="{F8EB244D-A00B-47FB-ADF1-07BC87B6B7A2}" type="parTrans" cxnId="{AD208513-D207-4576-AB7F-159A75AB5869}">
      <dgm:prSet/>
      <dgm:spPr/>
      <dgm:t>
        <a:bodyPr/>
        <a:lstStyle/>
        <a:p>
          <a:endParaRPr lang="en-US"/>
        </a:p>
      </dgm:t>
    </dgm:pt>
    <dgm:pt modelId="{5EDAAE0E-4DD0-432A-B759-C2E7BFC8A93F}" type="sibTrans" cxnId="{AD208513-D207-4576-AB7F-159A75AB5869}">
      <dgm:prSet/>
      <dgm:spPr/>
      <dgm:t>
        <a:bodyPr/>
        <a:lstStyle/>
        <a:p>
          <a:endParaRPr lang="en-US"/>
        </a:p>
      </dgm:t>
    </dgm:pt>
    <dgm:pt modelId="{0C567F4F-50F2-4EBD-90D2-49E61D2D1DAD}">
      <dgm:prSet phldrT="[Text]"/>
      <dgm:spPr/>
      <dgm:t>
        <a:bodyPr/>
        <a:lstStyle/>
        <a:p>
          <a:pPr marL="463550" indent="-231775" rtl="0"/>
          <a:r>
            <a:rPr kumimoji="0" lang="en-US" b="0" i="0" u="none" strike="noStrike" cap="none" spc="0" normalizeH="0" baseline="0" noProof="0" dirty="0" smtClean="0">
              <a:ln/>
              <a:effectLst/>
              <a:uLnTx/>
              <a:uFillTx/>
              <a:latin typeface="Calibri" pitchFamily="34" charset="0"/>
              <a:cs typeface="Calibri" pitchFamily="34" charset="0"/>
            </a:rPr>
            <a:t>Channel Clearing</a:t>
          </a:r>
          <a:endParaRPr lang="en-US" dirty="0"/>
        </a:p>
      </dgm:t>
    </dgm:pt>
    <dgm:pt modelId="{80CBFC31-E27E-47AE-84EF-EA60BDF6C68E}" type="parTrans" cxnId="{1EACA90F-95AB-4E24-A593-D2E113491B25}">
      <dgm:prSet/>
      <dgm:spPr/>
      <dgm:t>
        <a:bodyPr/>
        <a:lstStyle/>
        <a:p>
          <a:endParaRPr lang="en-US"/>
        </a:p>
      </dgm:t>
    </dgm:pt>
    <dgm:pt modelId="{C6C5D46A-C083-4BE9-B045-2B966ED713AE}" type="sibTrans" cxnId="{1EACA90F-95AB-4E24-A593-D2E113491B25}">
      <dgm:prSet/>
      <dgm:spPr/>
      <dgm:t>
        <a:bodyPr/>
        <a:lstStyle/>
        <a:p>
          <a:endParaRPr lang="en-US"/>
        </a:p>
      </dgm:t>
    </dgm:pt>
    <dgm:pt modelId="{B5FEB35A-BED0-4A3A-BA7D-79E0892BBE57}">
      <dgm:prSet/>
      <dgm:spPr/>
      <dgm:t>
        <a:bodyPr/>
        <a:lstStyle/>
        <a:p>
          <a:pPr marL="463550" indent="-231775"/>
          <a:r>
            <a:rPr kumimoji="0" lang="en-US" b="0" i="0" u="none" strike="noStrike" cap="none" spc="0" normalizeH="0" baseline="0" noProof="0" dirty="0" smtClean="0">
              <a:ln/>
              <a:effectLst/>
              <a:uLnTx/>
              <a:uFillTx/>
              <a:latin typeface="Calibri" pitchFamily="34" charset="0"/>
              <a:cs typeface="Calibri" pitchFamily="34" charset="0"/>
            </a:rPr>
            <a:t>Maintenance Yard Operations</a:t>
          </a:r>
        </a:p>
      </dgm:t>
    </dgm:pt>
    <dgm:pt modelId="{9F20583C-21DE-4262-959F-CFE555AF341B}" type="sibTrans" cxnId="{54B9377D-2A6B-46BC-A777-387D7BB95AE7}">
      <dgm:prSet/>
      <dgm:spPr/>
      <dgm:t>
        <a:bodyPr/>
        <a:lstStyle/>
        <a:p>
          <a:endParaRPr lang="en-US"/>
        </a:p>
      </dgm:t>
    </dgm:pt>
    <dgm:pt modelId="{CA3636C2-0A5C-4BAB-A8DE-D1A933561A74}" type="parTrans" cxnId="{54B9377D-2A6B-46BC-A777-387D7BB95AE7}">
      <dgm:prSet/>
      <dgm:spPr/>
      <dgm:t>
        <a:bodyPr/>
        <a:lstStyle/>
        <a:p>
          <a:endParaRPr lang="en-US"/>
        </a:p>
      </dgm:t>
    </dgm:pt>
    <dgm:pt modelId="{DF3DC4F6-CC11-4D2B-92DF-804AB27EEAC8}">
      <dgm:prSet/>
      <dgm:spPr/>
      <dgm:t>
        <a:bodyPr/>
        <a:lstStyle/>
        <a:p>
          <a:pPr marL="463550" indent="-231775"/>
          <a:r>
            <a:rPr kumimoji="0" lang="en-US" b="0" i="0" u="none" strike="noStrike" cap="none" spc="0" normalizeH="0" baseline="0" noProof="0" dirty="0" smtClean="0">
              <a:ln/>
              <a:effectLst/>
              <a:uLnTx/>
              <a:uFillTx/>
              <a:latin typeface="Calibri" pitchFamily="34" charset="0"/>
              <a:cs typeface="Calibri" pitchFamily="34" charset="0"/>
            </a:rPr>
            <a:t>Flood Control Facility Maintenance</a:t>
          </a:r>
        </a:p>
      </dgm:t>
    </dgm:pt>
    <dgm:pt modelId="{8F77F222-E365-4CF1-AEAC-E3F168A3D026}" type="sibTrans" cxnId="{3B62267F-4975-4C8D-B7D0-A5D2A188BC88}">
      <dgm:prSet/>
      <dgm:spPr/>
      <dgm:t>
        <a:bodyPr/>
        <a:lstStyle/>
        <a:p>
          <a:endParaRPr lang="en-US"/>
        </a:p>
      </dgm:t>
    </dgm:pt>
    <dgm:pt modelId="{6A3EABF3-0DE4-48F5-AFDB-8896F754C8E2}" type="parTrans" cxnId="{3B62267F-4975-4C8D-B7D0-A5D2A188BC88}">
      <dgm:prSet/>
      <dgm:spPr/>
      <dgm:t>
        <a:bodyPr/>
        <a:lstStyle/>
        <a:p>
          <a:endParaRPr lang="en-US"/>
        </a:p>
      </dgm:t>
    </dgm:pt>
    <dgm:pt modelId="{14BF567B-5A28-48E2-A2AF-B23F72ACF70E}">
      <dgm:prSet/>
      <dgm:spPr/>
      <dgm:t>
        <a:bodyPr/>
        <a:lstStyle/>
        <a:p>
          <a:pPr marL="463550" indent="-231775"/>
          <a:r>
            <a:rPr kumimoji="0" lang="en-US" b="0" i="0" u="none" strike="noStrike" cap="none" spc="0" normalizeH="0" baseline="0" noProof="0" dirty="0" smtClean="0">
              <a:ln/>
              <a:effectLst/>
              <a:uLnTx/>
              <a:uFillTx/>
              <a:latin typeface="Calibri" pitchFamily="34" charset="0"/>
              <a:cs typeface="Calibri" pitchFamily="34" charset="0"/>
            </a:rPr>
            <a:t>Levee Maintenance</a:t>
          </a:r>
        </a:p>
      </dgm:t>
    </dgm:pt>
    <dgm:pt modelId="{597078C2-FE8E-4568-8D78-6DBEAF5A1D94}" type="sibTrans" cxnId="{0C3DC02E-B058-467C-8160-F22D62930341}">
      <dgm:prSet/>
      <dgm:spPr/>
      <dgm:t>
        <a:bodyPr/>
        <a:lstStyle/>
        <a:p>
          <a:endParaRPr lang="en-US"/>
        </a:p>
      </dgm:t>
    </dgm:pt>
    <dgm:pt modelId="{4EFF64D2-6FD9-4986-8BE3-961DF5A8871A}" type="parTrans" cxnId="{0C3DC02E-B058-467C-8160-F22D62930341}">
      <dgm:prSet/>
      <dgm:spPr/>
      <dgm:t>
        <a:bodyPr/>
        <a:lstStyle/>
        <a:p>
          <a:endParaRPr lang="en-US"/>
        </a:p>
      </dgm:t>
    </dgm:pt>
    <dgm:pt modelId="{93D3598B-6873-430C-B25D-60A361003930}">
      <dgm:prSet phldrT="[Text]"/>
      <dgm:spPr/>
      <dgm:t>
        <a:bodyPr/>
        <a:lstStyle/>
        <a:p>
          <a:pPr marL="463550" indent="-231775"/>
          <a:r>
            <a:rPr lang="en-US" dirty="0" smtClean="0">
              <a:latin typeface="Calibri" pitchFamily="34" charset="0"/>
              <a:cs typeface="Calibri" pitchFamily="34" charset="0"/>
            </a:rPr>
            <a:t>Channels</a:t>
          </a:r>
          <a:endParaRPr lang="en-US" dirty="0"/>
        </a:p>
      </dgm:t>
    </dgm:pt>
    <dgm:pt modelId="{723A460A-4A4B-42D8-A368-208E3FEDE217}" type="parTrans" cxnId="{50B1D30D-2C83-4449-B4CD-8DE45A1B8D03}">
      <dgm:prSet/>
      <dgm:spPr/>
      <dgm:t>
        <a:bodyPr/>
        <a:lstStyle/>
        <a:p>
          <a:endParaRPr lang="en-US"/>
        </a:p>
      </dgm:t>
    </dgm:pt>
    <dgm:pt modelId="{C723F004-45E1-4743-AAF2-BC9F46582942}" type="sibTrans" cxnId="{50B1D30D-2C83-4449-B4CD-8DE45A1B8D03}">
      <dgm:prSet/>
      <dgm:spPr/>
      <dgm:t>
        <a:bodyPr/>
        <a:lstStyle/>
        <a:p>
          <a:endParaRPr lang="en-US"/>
        </a:p>
      </dgm:t>
    </dgm:pt>
    <dgm:pt modelId="{88E402AB-06BA-4C2D-AC6D-5A1B67F636E2}">
      <dgm:prSet/>
      <dgm:spPr/>
      <dgm:t>
        <a:bodyPr/>
        <a:lstStyle/>
        <a:p>
          <a:pPr marL="463550" indent="-231775"/>
          <a:r>
            <a:rPr lang="en-US" dirty="0" smtClean="0">
              <a:latin typeface="Calibri" pitchFamily="34" charset="0"/>
              <a:cs typeface="Calibri" pitchFamily="34" charset="0"/>
            </a:rPr>
            <a:t>Levee Rehabilitation and Repair</a:t>
          </a:r>
        </a:p>
      </dgm:t>
    </dgm:pt>
    <dgm:pt modelId="{70A7F260-D1CB-482E-9714-714662E8D1DF}" type="parTrans" cxnId="{F9D03A80-AAFA-4BD3-807B-7F5A0B85A53F}">
      <dgm:prSet/>
      <dgm:spPr/>
      <dgm:t>
        <a:bodyPr/>
        <a:lstStyle/>
        <a:p>
          <a:endParaRPr lang="en-US"/>
        </a:p>
      </dgm:t>
    </dgm:pt>
    <dgm:pt modelId="{FB3F0D0F-B20B-422D-A90D-2394825320A3}" type="sibTrans" cxnId="{F9D03A80-AAFA-4BD3-807B-7F5A0B85A53F}">
      <dgm:prSet/>
      <dgm:spPr/>
      <dgm:t>
        <a:bodyPr/>
        <a:lstStyle/>
        <a:p>
          <a:endParaRPr lang="en-US"/>
        </a:p>
      </dgm:t>
    </dgm:pt>
    <dgm:pt modelId="{2C94FCAF-48B2-455D-90C3-2FFEC22B7A99}">
      <dgm:prSet/>
      <dgm:spPr/>
      <dgm:t>
        <a:bodyPr/>
        <a:lstStyle/>
        <a:p>
          <a:pPr marL="463550" indent="-231775"/>
          <a:r>
            <a:rPr lang="en-US" dirty="0" smtClean="0">
              <a:latin typeface="Calibri" pitchFamily="34" charset="0"/>
              <a:cs typeface="Calibri" pitchFamily="34" charset="0"/>
            </a:rPr>
            <a:t>Flood Control Facility Maintenance</a:t>
          </a:r>
        </a:p>
      </dgm:t>
    </dgm:pt>
    <dgm:pt modelId="{C637B1C8-ECC7-42C8-8D2D-EA79285CF494}" type="parTrans" cxnId="{90AA8B3A-026C-4B80-8E34-66E68625DA52}">
      <dgm:prSet/>
      <dgm:spPr/>
      <dgm:t>
        <a:bodyPr/>
        <a:lstStyle/>
        <a:p>
          <a:endParaRPr lang="en-US"/>
        </a:p>
      </dgm:t>
    </dgm:pt>
    <dgm:pt modelId="{620F680D-A750-4E82-BC57-C2770A164D20}" type="sibTrans" cxnId="{90AA8B3A-026C-4B80-8E34-66E68625DA52}">
      <dgm:prSet/>
      <dgm:spPr/>
      <dgm:t>
        <a:bodyPr/>
        <a:lstStyle/>
        <a:p>
          <a:endParaRPr lang="en-US"/>
        </a:p>
      </dgm:t>
    </dgm:pt>
    <dgm:pt modelId="{27B6EAE6-80C1-4E0B-A6BC-519C15232823}">
      <dgm:prSet/>
      <dgm:spPr/>
      <dgm:t>
        <a:bodyPr/>
        <a:lstStyle/>
        <a:p>
          <a:pPr marL="463550" indent="-231775"/>
          <a:r>
            <a:rPr lang="en-US" dirty="0" smtClean="0">
              <a:latin typeface="Calibri" pitchFamily="34" charset="0"/>
              <a:cs typeface="Calibri" pitchFamily="34" charset="0"/>
            </a:rPr>
            <a:t>Flood System Maintenance</a:t>
          </a:r>
          <a:endParaRPr lang="en-US" dirty="0"/>
        </a:p>
      </dgm:t>
    </dgm:pt>
    <dgm:pt modelId="{13745EA0-0E0B-4EE4-A989-56D0BFE277EE}" type="parTrans" cxnId="{C6E6BBF1-BA79-4EFF-BA5C-54FB09A4F64B}">
      <dgm:prSet/>
      <dgm:spPr/>
      <dgm:t>
        <a:bodyPr/>
        <a:lstStyle/>
        <a:p>
          <a:endParaRPr lang="en-US"/>
        </a:p>
      </dgm:t>
    </dgm:pt>
    <dgm:pt modelId="{46EAE14C-B3BE-47B4-B1EA-D441D510CDE7}" type="sibTrans" cxnId="{C6E6BBF1-BA79-4EFF-BA5C-54FB09A4F64B}">
      <dgm:prSet/>
      <dgm:spPr/>
      <dgm:t>
        <a:bodyPr/>
        <a:lstStyle/>
        <a:p>
          <a:endParaRPr lang="en-US"/>
        </a:p>
      </dgm:t>
    </dgm:pt>
    <dgm:pt modelId="{81DA434C-EEC1-4D1D-AA8F-CD10FECB0974}" type="pres">
      <dgm:prSet presAssocID="{162700FA-3FEF-412C-8DAE-C8723B53ED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BAA8A3-0363-46A1-B4D8-D2AF350D12A0}" type="pres">
      <dgm:prSet presAssocID="{AD7F0C93-183E-438A-AD47-7A701D63C2E0}" presName="linNode" presStyleCnt="0"/>
      <dgm:spPr/>
    </dgm:pt>
    <dgm:pt modelId="{46DEC7E7-29FF-4F3D-BF5D-48C768CD56C1}" type="pres">
      <dgm:prSet presAssocID="{AD7F0C93-183E-438A-AD47-7A701D63C2E0}" presName="parentText" presStyleLbl="node1" presStyleIdx="0" presStyleCnt="2" custLinFactNeighborY="-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7527E-D135-4FC1-A928-47826D3AA7A9}" type="pres">
      <dgm:prSet presAssocID="{AD7F0C93-183E-438A-AD47-7A701D63C2E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24131F-6E2F-4400-B626-507B024F0361}" type="pres">
      <dgm:prSet presAssocID="{2DC9898C-6914-4092-9CDE-5DDA8FBCF699}" presName="sp" presStyleCnt="0"/>
      <dgm:spPr/>
    </dgm:pt>
    <dgm:pt modelId="{1F30E11A-DBA2-460C-938B-C7407A108459}" type="pres">
      <dgm:prSet presAssocID="{D2C0061E-03C7-4E37-8C21-752469D0FB06}" presName="linNode" presStyleCnt="0"/>
      <dgm:spPr/>
    </dgm:pt>
    <dgm:pt modelId="{F0FD3C00-053C-4469-ACCF-BB6E15419542}" type="pres">
      <dgm:prSet presAssocID="{D2C0061E-03C7-4E37-8C21-752469D0FB0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E27844-05EE-48E2-89EF-29E8CA913078}" type="pres">
      <dgm:prSet presAssocID="{D2C0061E-03C7-4E37-8C21-752469D0FB0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E4086D-4622-4515-B28E-FFAAB2652575}" type="presOf" srcId="{162700FA-3FEF-412C-8DAE-C8723B53EDE4}" destId="{81DA434C-EEC1-4D1D-AA8F-CD10FECB0974}" srcOrd="0" destOrd="0" presId="urn:microsoft.com/office/officeart/2005/8/layout/vList5"/>
    <dgm:cxn modelId="{9276696E-AB28-4604-9FFD-9FC166F6E2DA}" type="presOf" srcId="{DF3DC4F6-CC11-4D2B-92DF-804AB27EEAC8}" destId="{52C7527E-D135-4FC1-A928-47826D3AA7A9}" srcOrd="0" destOrd="2" presId="urn:microsoft.com/office/officeart/2005/8/layout/vList5"/>
    <dgm:cxn modelId="{A48D5E5D-22D7-407D-A732-FDEC0F5D5A35}" type="presOf" srcId="{14BF567B-5A28-48E2-A2AF-B23F72ACF70E}" destId="{52C7527E-D135-4FC1-A928-47826D3AA7A9}" srcOrd="0" destOrd="1" presId="urn:microsoft.com/office/officeart/2005/8/layout/vList5"/>
    <dgm:cxn modelId="{90AA8B3A-026C-4B80-8E34-66E68625DA52}" srcId="{93D3598B-6873-430C-B25D-60A361003930}" destId="{2C94FCAF-48B2-455D-90C3-2FFEC22B7A99}" srcOrd="1" destOrd="0" parTransId="{C637B1C8-ECC7-42C8-8D2D-EA79285CF494}" sibTransId="{620F680D-A750-4E82-BC57-C2770A164D20}"/>
    <dgm:cxn modelId="{2050BA31-214C-49D6-AABA-A78A0A0129BD}" type="presOf" srcId="{0C567F4F-50F2-4EBD-90D2-49E61D2D1DAD}" destId="{52C7527E-D135-4FC1-A928-47826D3AA7A9}" srcOrd="0" destOrd="0" presId="urn:microsoft.com/office/officeart/2005/8/layout/vList5"/>
    <dgm:cxn modelId="{789E884B-ABE6-4105-B51E-EA236DDF6741}" type="presOf" srcId="{88E402AB-06BA-4C2D-AC6D-5A1B67F636E2}" destId="{6FE27844-05EE-48E2-89EF-29E8CA913078}" srcOrd="0" destOrd="1" presId="urn:microsoft.com/office/officeart/2005/8/layout/vList5"/>
    <dgm:cxn modelId="{0C3DC02E-B058-467C-8160-F22D62930341}" srcId="{AD7F0C93-183E-438A-AD47-7A701D63C2E0}" destId="{14BF567B-5A28-48E2-A2AF-B23F72ACF70E}" srcOrd="1" destOrd="0" parTransId="{4EFF64D2-6FD9-4986-8BE3-961DF5A8871A}" sibTransId="{597078C2-FE8E-4568-8D78-6DBEAF5A1D94}"/>
    <dgm:cxn modelId="{3B62267F-4975-4C8D-B7D0-A5D2A188BC88}" srcId="{AD7F0C93-183E-438A-AD47-7A701D63C2E0}" destId="{DF3DC4F6-CC11-4D2B-92DF-804AB27EEAC8}" srcOrd="2" destOrd="0" parTransId="{6A3EABF3-0DE4-48F5-AFDB-8896F754C8E2}" sibTransId="{8F77F222-E365-4CF1-AEAC-E3F168A3D026}"/>
    <dgm:cxn modelId="{41AC50CF-87DF-4228-B215-909CD5D33223}" type="presOf" srcId="{AD7F0C93-183E-438A-AD47-7A701D63C2E0}" destId="{46DEC7E7-29FF-4F3D-BF5D-48C768CD56C1}" srcOrd="0" destOrd="0" presId="urn:microsoft.com/office/officeart/2005/8/layout/vList5"/>
    <dgm:cxn modelId="{54B9377D-2A6B-46BC-A777-387D7BB95AE7}" srcId="{AD7F0C93-183E-438A-AD47-7A701D63C2E0}" destId="{B5FEB35A-BED0-4A3A-BA7D-79E0892BBE57}" srcOrd="3" destOrd="0" parTransId="{CA3636C2-0A5C-4BAB-A8DE-D1A933561A74}" sibTransId="{9F20583C-21DE-4262-959F-CFE555AF341B}"/>
    <dgm:cxn modelId="{AD208513-D207-4576-AB7F-159A75AB5869}" srcId="{162700FA-3FEF-412C-8DAE-C8723B53EDE4}" destId="{D2C0061E-03C7-4E37-8C21-752469D0FB06}" srcOrd="1" destOrd="0" parTransId="{F8EB244D-A00B-47FB-ADF1-07BC87B6B7A2}" sibTransId="{5EDAAE0E-4DD0-432A-B759-C2E7BFC8A93F}"/>
    <dgm:cxn modelId="{CC570350-E196-44F5-AE27-CA78BBF9D89D}" type="presOf" srcId="{2C94FCAF-48B2-455D-90C3-2FFEC22B7A99}" destId="{6FE27844-05EE-48E2-89EF-29E8CA913078}" srcOrd="0" destOrd="2" presId="urn:microsoft.com/office/officeart/2005/8/layout/vList5"/>
    <dgm:cxn modelId="{5DBACE8B-FE6E-44F0-B4E9-C37A4BBDB964}" type="presOf" srcId="{D2C0061E-03C7-4E37-8C21-752469D0FB06}" destId="{F0FD3C00-053C-4469-ACCF-BB6E15419542}" srcOrd="0" destOrd="0" presId="urn:microsoft.com/office/officeart/2005/8/layout/vList5"/>
    <dgm:cxn modelId="{5934C790-BF8A-48A6-B8E4-2C6456100861}" type="presOf" srcId="{27B6EAE6-80C1-4E0B-A6BC-519C15232823}" destId="{6FE27844-05EE-48E2-89EF-29E8CA913078}" srcOrd="0" destOrd="3" presId="urn:microsoft.com/office/officeart/2005/8/layout/vList5"/>
    <dgm:cxn modelId="{73BEEAAF-24C2-4744-B6D5-27C05AD80608}" type="presOf" srcId="{93D3598B-6873-430C-B25D-60A361003930}" destId="{6FE27844-05EE-48E2-89EF-29E8CA913078}" srcOrd="0" destOrd="0" presId="urn:microsoft.com/office/officeart/2005/8/layout/vList5"/>
    <dgm:cxn modelId="{7741E70D-FEC1-4933-BBE7-61B4B0F18AEA}" srcId="{162700FA-3FEF-412C-8DAE-C8723B53EDE4}" destId="{AD7F0C93-183E-438A-AD47-7A701D63C2E0}" srcOrd="0" destOrd="0" parTransId="{479F96A4-C311-4C4A-99F5-71E5E94DAFE5}" sibTransId="{2DC9898C-6914-4092-9CDE-5DDA8FBCF699}"/>
    <dgm:cxn modelId="{50B1D30D-2C83-4449-B4CD-8DE45A1B8D03}" srcId="{D2C0061E-03C7-4E37-8C21-752469D0FB06}" destId="{93D3598B-6873-430C-B25D-60A361003930}" srcOrd="0" destOrd="0" parTransId="{723A460A-4A4B-42D8-A368-208E3FEDE217}" sibTransId="{C723F004-45E1-4743-AAF2-BC9F46582942}"/>
    <dgm:cxn modelId="{C6E6BBF1-BA79-4EFF-BA5C-54FB09A4F64B}" srcId="{93D3598B-6873-430C-B25D-60A361003930}" destId="{27B6EAE6-80C1-4E0B-A6BC-519C15232823}" srcOrd="2" destOrd="0" parTransId="{13745EA0-0E0B-4EE4-A989-56D0BFE277EE}" sibTransId="{46EAE14C-B3BE-47B4-B1EA-D441D510CDE7}"/>
    <dgm:cxn modelId="{AD2D49C0-192D-42C5-B334-6ABB252D0036}" type="presOf" srcId="{B5FEB35A-BED0-4A3A-BA7D-79E0892BBE57}" destId="{52C7527E-D135-4FC1-A928-47826D3AA7A9}" srcOrd="0" destOrd="3" presId="urn:microsoft.com/office/officeart/2005/8/layout/vList5"/>
    <dgm:cxn modelId="{F9D03A80-AAFA-4BD3-807B-7F5A0B85A53F}" srcId="{93D3598B-6873-430C-B25D-60A361003930}" destId="{88E402AB-06BA-4C2D-AC6D-5A1B67F636E2}" srcOrd="0" destOrd="0" parTransId="{70A7F260-D1CB-482E-9714-714662E8D1DF}" sibTransId="{FB3F0D0F-B20B-422D-A90D-2394825320A3}"/>
    <dgm:cxn modelId="{1EACA90F-95AB-4E24-A593-D2E113491B25}" srcId="{AD7F0C93-183E-438A-AD47-7A701D63C2E0}" destId="{0C567F4F-50F2-4EBD-90D2-49E61D2D1DAD}" srcOrd="0" destOrd="0" parTransId="{80CBFC31-E27E-47AE-84EF-EA60BDF6C68E}" sibTransId="{C6C5D46A-C083-4BE9-B045-2B966ED713AE}"/>
    <dgm:cxn modelId="{EBEBBD55-E560-4C1D-BDAA-73CB29915562}" type="presParOf" srcId="{81DA434C-EEC1-4D1D-AA8F-CD10FECB0974}" destId="{D3BAA8A3-0363-46A1-B4D8-D2AF350D12A0}" srcOrd="0" destOrd="0" presId="urn:microsoft.com/office/officeart/2005/8/layout/vList5"/>
    <dgm:cxn modelId="{B366D054-5053-4ABB-9D22-66742F2B6081}" type="presParOf" srcId="{D3BAA8A3-0363-46A1-B4D8-D2AF350D12A0}" destId="{46DEC7E7-29FF-4F3D-BF5D-48C768CD56C1}" srcOrd="0" destOrd="0" presId="urn:microsoft.com/office/officeart/2005/8/layout/vList5"/>
    <dgm:cxn modelId="{ADA234C3-F223-4448-AF2B-7E7ACAE8E6A5}" type="presParOf" srcId="{D3BAA8A3-0363-46A1-B4D8-D2AF350D12A0}" destId="{52C7527E-D135-4FC1-A928-47826D3AA7A9}" srcOrd="1" destOrd="0" presId="urn:microsoft.com/office/officeart/2005/8/layout/vList5"/>
    <dgm:cxn modelId="{4211A89D-5B7E-4E31-892D-D970A6DA80E2}" type="presParOf" srcId="{81DA434C-EEC1-4D1D-AA8F-CD10FECB0974}" destId="{6624131F-6E2F-4400-B626-507B024F0361}" srcOrd="1" destOrd="0" presId="urn:microsoft.com/office/officeart/2005/8/layout/vList5"/>
    <dgm:cxn modelId="{88E03DED-D2ED-4246-812D-B9363FAB1E44}" type="presParOf" srcId="{81DA434C-EEC1-4D1D-AA8F-CD10FECB0974}" destId="{1F30E11A-DBA2-460C-938B-C7407A108459}" srcOrd="2" destOrd="0" presId="urn:microsoft.com/office/officeart/2005/8/layout/vList5"/>
    <dgm:cxn modelId="{E5E6C42A-C781-463F-9370-A5EA4C547E32}" type="presParOf" srcId="{1F30E11A-DBA2-460C-938B-C7407A108459}" destId="{F0FD3C00-053C-4469-ACCF-BB6E15419542}" srcOrd="0" destOrd="0" presId="urn:microsoft.com/office/officeart/2005/8/layout/vList5"/>
    <dgm:cxn modelId="{C6B6413D-68B8-41AD-B221-20C46F9242DF}" type="presParOf" srcId="{1F30E11A-DBA2-460C-938B-C7407A108459}" destId="{6FE27844-05EE-48E2-89EF-29E8CA913078}" srcOrd="1" destOrd="0" presId="urn:microsoft.com/office/officeart/2005/8/layout/vList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C7527E-D135-4FC1-A928-47826D3AA7A9}">
      <dsp:nvSpPr>
        <dsp:cNvPr id="0" name=""/>
        <dsp:cNvSpPr/>
      </dsp:nvSpPr>
      <dsp:spPr>
        <a:xfrm rot="5400000">
          <a:off x="4645467" y="-1606643"/>
          <a:ext cx="1486792" cy="5071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463550" lvl="1" indent="-231775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2000" b="0" i="0" u="none" strike="noStrike" kern="1200" cap="none" spc="0" normalizeH="0" baseline="0" noProof="0" dirty="0" smtClean="0">
              <a:ln/>
              <a:effectLst/>
              <a:uLnTx/>
              <a:uFillTx/>
              <a:latin typeface="Calibri" pitchFamily="34" charset="0"/>
              <a:cs typeface="Calibri" pitchFamily="34" charset="0"/>
            </a:rPr>
            <a:t>Channel Clearing</a:t>
          </a:r>
          <a:endParaRPr lang="en-US" sz="2000" kern="1200" dirty="0"/>
        </a:p>
        <a:p>
          <a:pPr marL="463550" lvl="1" indent="-231775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2000" b="0" i="0" u="none" strike="noStrike" kern="1200" cap="none" spc="0" normalizeH="0" baseline="0" noProof="0" dirty="0" smtClean="0">
              <a:ln/>
              <a:effectLst/>
              <a:uLnTx/>
              <a:uFillTx/>
              <a:latin typeface="Calibri" pitchFamily="34" charset="0"/>
              <a:cs typeface="Calibri" pitchFamily="34" charset="0"/>
            </a:rPr>
            <a:t>Levee Maintenance</a:t>
          </a:r>
        </a:p>
        <a:p>
          <a:pPr marL="463550" lvl="1" indent="-231775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2000" b="0" i="0" u="none" strike="noStrike" kern="1200" cap="none" spc="0" normalizeH="0" baseline="0" noProof="0" dirty="0" smtClean="0">
              <a:ln/>
              <a:effectLst/>
              <a:uLnTx/>
              <a:uFillTx/>
              <a:latin typeface="Calibri" pitchFamily="34" charset="0"/>
              <a:cs typeface="Calibri" pitchFamily="34" charset="0"/>
            </a:rPr>
            <a:t>Flood Control Facility Maintenance</a:t>
          </a:r>
        </a:p>
        <a:p>
          <a:pPr marL="463550" lvl="1" indent="-231775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2000" b="0" i="0" u="none" strike="noStrike" kern="1200" cap="none" spc="0" normalizeH="0" baseline="0" noProof="0" dirty="0" smtClean="0">
              <a:ln/>
              <a:effectLst/>
              <a:uLnTx/>
              <a:uFillTx/>
              <a:latin typeface="Calibri" pitchFamily="34" charset="0"/>
              <a:cs typeface="Calibri" pitchFamily="34" charset="0"/>
            </a:rPr>
            <a:t>Maintenance Yard Operations</a:t>
          </a:r>
        </a:p>
      </dsp:txBody>
      <dsp:txXfrm rot="5400000">
        <a:off x="4645467" y="-1606643"/>
        <a:ext cx="1486792" cy="5071872"/>
      </dsp:txXfrm>
    </dsp:sp>
    <dsp:sp modelId="{46DEC7E7-29FF-4F3D-BF5D-48C768CD56C1}">
      <dsp:nvSpPr>
        <dsp:cNvPr id="0" name=""/>
        <dsp:cNvSpPr/>
      </dsp:nvSpPr>
      <dsp:spPr>
        <a:xfrm>
          <a:off x="0" y="9"/>
          <a:ext cx="2852928" cy="18584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400" b="1" i="0" u="none" strike="noStrike" kern="1200" cap="none" spc="0" normalizeH="0" baseline="0" noProof="0" dirty="0" smtClean="0">
              <a:ln/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Flood Season Preparation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600" b="0" i="0" u="none" strike="noStrike" kern="1200" cap="none" spc="0" normalizeH="0" baseline="0" noProof="0" dirty="0" smtClean="0">
              <a:ln/>
              <a:effectLst/>
              <a:uLnTx/>
              <a:uFillTx/>
              <a:latin typeface="Calibri" pitchFamily="34" charset="0"/>
              <a:cs typeface="Calibri" pitchFamily="34" charset="0"/>
            </a:rPr>
            <a:t>Routine maintenance of the</a:t>
          </a:r>
          <a:r>
            <a:rPr kumimoji="0" lang="en-US" sz="1600" b="0" i="0" u="none" strike="noStrike" kern="1200" cap="none" spc="0" normalizeH="0" noProof="0" dirty="0" smtClean="0">
              <a:ln/>
              <a:effectLst/>
              <a:uLnTx/>
              <a:uFillTx/>
              <a:latin typeface="Calibri" pitchFamily="34" charset="0"/>
              <a:cs typeface="Calibri" pitchFamily="34" charset="0"/>
            </a:rPr>
            <a:t> Sacramento River Flood Control System including:</a:t>
          </a:r>
          <a:endParaRPr lang="en-US" sz="1600" kern="1200" dirty="0"/>
        </a:p>
      </dsp:txBody>
      <dsp:txXfrm>
        <a:off x="0" y="9"/>
        <a:ext cx="2852928" cy="1858491"/>
      </dsp:txXfrm>
    </dsp:sp>
    <dsp:sp modelId="{6FE27844-05EE-48E2-89EF-29E8CA913078}">
      <dsp:nvSpPr>
        <dsp:cNvPr id="0" name=""/>
        <dsp:cNvSpPr/>
      </dsp:nvSpPr>
      <dsp:spPr>
        <a:xfrm rot="5400000">
          <a:off x="4645467" y="344771"/>
          <a:ext cx="1486792" cy="5071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463550" lvl="1" indent="-231775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Channels</a:t>
          </a:r>
          <a:endParaRPr lang="en-US" sz="2000" kern="1200" dirty="0"/>
        </a:p>
        <a:p>
          <a:pPr marL="463550" lvl="2" indent="-231775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Levee Rehabilitation and Repair</a:t>
          </a:r>
        </a:p>
        <a:p>
          <a:pPr marL="463550" lvl="2" indent="-231775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Flood Control Facility Maintenance</a:t>
          </a:r>
        </a:p>
        <a:p>
          <a:pPr marL="463550" lvl="2" indent="-231775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Flood System Maintenance</a:t>
          </a:r>
          <a:endParaRPr lang="en-US" sz="2000" kern="1200" dirty="0"/>
        </a:p>
      </dsp:txBody>
      <dsp:txXfrm rot="5400000">
        <a:off x="4645467" y="344771"/>
        <a:ext cx="1486792" cy="5071872"/>
      </dsp:txXfrm>
    </dsp:sp>
    <dsp:sp modelId="{F0FD3C00-053C-4469-ACCF-BB6E15419542}">
      <dsp:nvSpPr>
        <dsp:cNvPr id="0" name=""/>
        <dsp:cNvSpPr/>
      </dsp:nvSpPr>
      <dsp:spPr>
        <a:xfrm>
          <a:off x="0" y="1951462"/>
          <a:ext cx="2852928" cy="18584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itchFamily="34" charset="0"/>
              <a:cs typeface="Calibri" pitchFamily="34" charset="0"/>
            </a:rPr>
            <a:t>Central Valley Flood Protection Plan (CVFPP) Implementation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 pitchFamily="34" charset="0"/>
              <a:cs typeface="Calibri" pitchFamily="34" charset="0"/>
            </a:rPr>
            <a:t>Deferred non-routine maintenance projects including:</a:t>
          </a:r>
          <a:endParaRPr lang="en-US" sz="1600" kern="1200" dirty="0"/>
        </a:p>
      </dsp:txBody>
      <dsp:txXfrm>
        <a:off x="0" y="1951462"/>
        <a:ext cx="2852928" cy="1858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FA1C29F-0F4B-43E7-A6BA-E8A895F9F606}" type="datetimeFigureOut">
              <a:rPr lang="en-US"/>
              <a:pPr>
                <a:defRPr/>
              </a:pPr>
              <a:t>12/18/2013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53F7C53-C860-4BE3-BF61-9726929D1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9334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31" tIns="44966" rIns="89931" bIns="44966" numCol="1" anchor="t" anchorCtr="0" compatLnSpc="1">
            <a:prstTxWarp prst="textNoShape">
              <a:avLst/>
            </a:prstTxWarp>
          </a:bodyPr>
          <a:lstStyle>
            <a:lvl1pPr algn="l" defTabSz="8985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31" tIns="44966" rIns="89931" bIns="44966" numCol="1" anchor="t" anchorCtr="0" compatLnSpc="1">
            <a:prstTxWarp prst="textNoShape">
              <a:avLst/>
            </a:prstTxWarp>
          </a:bodyPr>
          <a:lstStyle>
            <a:lvl1pPr algn="r" defTabSz="8985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31" tIns="44966" rIns="89931" bIns="449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31" tIns="44966" rIns="89931" bIns="44966" numCol="1" anchor="b" anchorCtr="0" compatLnSpc="1">
            <a:prstTxWarp prst="textNoShape">
              <a:avLst/>
            </a:prstTxWarp>
          </a:bodyPr>
          <a:lstStyle>
            <a:lvl1pPr algn="l" defTabSz="8985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31" tIns="44966" rIns="89931" bIns="44966" numCol="1" anchor="b" anchorCtr="0" compatLnSpc="1">
            <a:prstTxWarp prst="textNoShape">
              <a:avLst/>
            </a:prstTxWarp>
          </a:bodyPr>
          <a:lstStyle>
            <a:lvl1pPr algn="r" defTabSz="898525">
              <a:defRPr sz="1200"/>
            </a:lvl1pPr>
          </a:lstStyle>
          <a:p>
            <a:pPr>
              <a:defRPr/>
            </a:pPr>
            <a:fld id="{11B87197-6695-4B40-B1DF-1BC166DEB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4010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B87197-6695-4B40-B1DF-1BC166DEBAC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B87197-6695-4B40-B1DF-1BC166DEBAC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351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B87197-6695-4B40-B1DF-1BC166DEBAC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B87197-6695-4B40-B1DF-1BC166DEBAC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B87197-6695-4B40-B1DF-1BC166DEBAC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B87197-6695-4B40-B1DF-1BC166DEBAC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B87197-6695-4B40-B1DF-1BC166DEBAC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B87197-6695-4B40-B1DF-1BC166DEBAC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B87197-6695-4B40-B1DF-1BC166DEBAC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B87197-6695-4B40-B1DF-1BC166DEBAC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:\Users\krjacobs\Desktop\Noel Projs\2012-1116_BoardMtng\sutter_buttes-fade.jpg"/>
          <p:cNvPicPr>
            <a:picLocks noChangeAspect="1" noChangeArrowheads="1"/>
          </p:cNvPicPr>
          <p:nvPr userDrawn="1"/>
        </p:nvPicPr>
        <p:blipFill>
          <a:blip r:embed="rId2" cstate="print"/>
          <a:srcRect l="18874" t="1060" r="304" b="9886"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 userDrawn="1"/>
        </p:nvSpPr>
        <p:spPr bwMode="auto">
          <a:xfrm>
            <a:off x="228600" y="5562600"/>
            <a:ext cx="8686800" cy="1066800"/>
          </a:xfrm>
          <a:custGeom>
            <a:avLst/>
            <a:gdLst>
              <a:gd name="connsiteX0" fmla="*/ 88900 w 9220200"/>
              <a:gd name="connsiteY0" fmla="*/ 279400 h 1612900"/>
              <a:gd name="connsiteX1" fmla="*/ 1587500 w 9220200"/>
              <a:gd name="connsiteY1" fmla="*/ 533400 h 1612900"/>
              <a:gd name="connsiteX2" fmla="*/ 4673600 w 9220200"/>
              <a:gd name="connsiteY2" fmla="*/ 203200 h 1612900"/>
              <a:gd name="connsiteX3" fmla="*/ 6121400 w 9220200"/>
              <a:gd name="connsiteY3" fmla="*/ 0 h 1612900"/>
              <a:gd name="connsiteX4" fmla="*/ 7188200 w 9220200"/>
              <a:gd name="connsiteY4" fmla="*/ 63500 h 1612900"/>
              <a:gd name="connsiteX5" fmla="*/ 8305800 w 9220200"/>
              <a:gd name="connsiteY5" fmla="*/ 317500 h 1612900"/>
              <a:gd name="connsiteX6" fmla="*/ 8763000 w 9220200"/>
              <a:gd name="connsiteY6" fmla="*/ 330200 h 1612900"/>
              <a:gd name="connsiteX7" fmla="*/ 9220200 w 9220200"/>
              <a:gd name="connsiteY7" fmla="*/ 292100 h 1612900"/>
              <a:gd name="connsiteX8" fmla="*/ 9207500 w 9220200"/>
              <a:gd name="connsiteY8" fmla="*/ 1612900 h 1612900"/>
              <a:gd name="connsiteX9" fmla="*/ 0 w 9220200"/>
              <a:gd name="connsiteY9" fmla="*/ 1574800 h 1612900"/>
              <a:gd name="connsiteX10" fmla="*/ 12700 w 9220200"/>
              <a:gd name="connsiteY10" fmla="*/ 254000 h 1612900"/>
              <a:gd name="connsiteX11" fmla="*/ 88900 w 9220200"/>
              <a:gd name="connsiteY11" fmla="*/ 279400 h 1612900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304800 w 9525000"/>
              <a:gd name="connsiteY9" fmla="*/ 157480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393700 w 9525000"/>
              <a:gd name="connsiteY0" fmla="*/ 279400 h 1854835"/>
              <a:gd name="connsiteX1" fmla="*/ 1892300 w 9525000"/>
              <a:gd name="connsiteY1" fmla="*/ 533400 h 1854835"/>
              <a:gd name="connsiteX2" fmla="*/ 4978400 w 9525000"/>
              <a:gd name="connsiteY2" fmla="*/ 203200 h 1854835"/>
              <a:gd name="connsiteX3" fmla="*/ 6426200 w 9525000"/>
              <a:gd name="connsiteY3" fmla="*/ 0 h 1854835"/>
              <a:gd name="connsiteX4" fmla="*/ 7493000 w 9525000"/>
              <a:gd name="connsiteY4" fmla="*/ 63500 h 1854835"/>
              <a:gd name="connsiteX5" fmla="*/ 8610600 w 9525000"/>
              <a:gd name="connsiteY5" fmla="*/ 317500 h 1854835"/>
              <a:gd name="connsiteX6" fmla="*/ 9067800 w 9525000"/>
              <a:gd name="connsiteY6" fmla="*/ 330200 h 1854835"/>
              <a:gd name="connsiteX7" fmla="*/ 9525000 w 9525000"/>
              <a:gd name="connsiteY7" fmla="*/ 292100 h 1854835"/>
              <a:gd name="connsiteX8" fmla="*/ 9512300 w 9525000"/>
              <a:gd name="connsiteY8" fmla="*/ 1612900 h 1854835"/>
              <a:gd name="connsiteX9" fmla="*/ 0 w 9525000"/>
              <a:gd name="connsiteY9" fmla="*/ 1854835 h 1854835"/>
              <a:gd name="connsiteX10" fmla="*/ 0 w 9525000"/>
              <a:gd name="connsiteY10" fmla="*/ 241935 h 1854835"/>
              <a:gd name="connsiteX11" fmla="*/ 393700 w 9525000"/>
              <a:gd name="connsiteY11" fmla="*/ 279400 h 1854835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762000 w 9525000"/>
              <a:gd name="connsiteY9" fmla="*/ 129032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304800 w 9525000"/>
              <a:gd name="connsiteY9" fmla="*/ 145161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88900 w 9220200"/>
              <a:gd name="connsiteY0" fmla="*/ 279400 h 1612900"/>
              <a:gd name="connsiteX1" fmla="*/ 1587500 w 9220200"/>
              <a:gd name="connsiteY1" fmla="*/ 533400 h 1612900"/>
              <a:gd name="connsiteX2" fmla="*/ 4673600 w 9220200"/>
              <a:gd name="connsiteY2" fmla="*/ 203200 h 1612900"/>
              <a:gd name="connsiteX3" fmla="*/ 6121400 w 9220200"/>
              <a:gd name="connsiteY3" fmla="*/ 0 h 1612900"/>
              <a:gd name="connsiteX4" fmla="*/ 7188200 w 9220200"/>
              <a:gd name="connsiteY4" fmla="*/ 63500 h 1612900"/>
              <a:gd name="connsiteX5" fmla="*/ 8305800 w 9220200"/>
              <a:gd name="connsiteY5" fmla="*/ 317500 h 1612900"/>
              <a:gd name="connsiteX6" fmla="*/ 8763000 w 9220200"/>
              <a:gd name="connsiteY6" fmla="*/ 330200 h 1612900"/>
              <a:gd name="connsiteX7" fmla="*/ 9220200 w 9220200"/>
              <a:gd name="connsiteY7" fmla="*/ 292100 h 1612900"/>
              <a:gd name="connsiteX8" fmla="*/ 9207500 w 9220200"/>
              <a:gd name="connsiteY8" fmla="*/ 1612900 h 1612900"/>
              <a:gd name="connsiteX9" fmla="*/ 0 w 9220200"/>
              <a:gd name="connsiteY9" fmla="*/ 1451610 h 1612900"/>
              <a:gd name="connsiteX10" fmla="*/ 0 w 9220200"/>
              <a:gd name="connsiteY10" fmla="*/ 322580 h 1612900"/>
              <a:gd name="connsiteX11" fmla="*/ 88900 w 9220200"/>
              <a:gd name="connsiteY11" fmla="*/ 279400 h 1612900"/>
              <a:gd name="connsiteX0" fmla="*/ 88900 w 9220200"/>
              <a:gd name="connsiteY0" fmla="*/ 279400 h 1451610"/>
              <a:gd name="connsiteX1" fmla="*/ 1587500 w 9220200"/>
              <a:gd name="connsiteY1" fmla="*/ 533400 h 1451610"/>
              <a:gd name="connsiteX2" fmla="*/ 4673600 w 9220200"/>
              <a:gd name="connsiteY2" fmla="*/ 203200 h 1451610"/>
              <a:gd name="connsiteX3" fmla="*/ 6121400 w 9220200"/>
              <a:gd name="connsiteY3" fmla="*/ 0 h 1451610"/>
              <a:gd name="connsiteX4" fmla="*/ 7188200 w 9220200"/>
              <a:gd name="connsiteY4" fmla="*/ 63500 h 1451610"/>
              <a:gd name="connsiteX5" fmla="*/ 8305800 w 9220200"/>
              <a:gd name="connsiteY5" fmla="*/ 317500 h 1451610"/>
              <a:gd name="connsiteX6" fmla="*/ 8763000 w 9220200"/>
              <a:gd name="connsiteY6" fmla="*/ 330200 h 1451610"/>
              <a:gd name="connsiteX7" fmla="*/ 9220200 w 9220200"/>
              <a:gd name="connsiteY7" fmla="*/ 292100 h 1451610"/>
              <a:gd name="connsiteX8" fmla="*/ 8839200 w 9220200"/>
              <a:gd name="connsiteY8" fmla="*/ 1129030 h 1451610"/>
              <a:gd name="connsiteX9" fmla="*/ 0 w 9220200"/>
              <a:gd name="connsiteY9" fmla="*/ 1451610 h 1451610"/>
              <a:gd name="connsiteX10" fmla="*/ 0 w 9220200"/>
              <a:gd name="connsiteY10" fmla="*/ 322580 h 1451610"/>
              <a:gd name="connsiteX11" fmla="*/ 88900 w 9220200"/>
              <a:gd name="connsiteY11" fmla="*/ 279400 h 1451610"/>
              <a:gd name="connsiteX0" fmla="*/ 88900 w 9220200"/>
              <a:gd name="connsiteY0" fmla="*/ 279400 h 1451610"/>
              <a:gd name="connsiteX1" fmla="*/ 1587500 w 9220200"/>
              <a:gd name="connsiteY1" fmla="*/ 533400 h 1451610"/>
              <a:gd name="connsiteX2" fmla="*/ 4673600 w 9220200"/>
              <a:gd name="connsiteY2" fmla="*/ 203200 h 1451610"/>
              <a:gd name="connsiteX3" fmla="*/ 6121400 w 9220200"/>
              <a:gd name="connsiteY3" fmla="*/ 0 h 1451610"/>
              <a:gd name="connsiteX4" fmla="*/ 7188200 w 9220200"/>
              <a:gd name="connsiteY4" fmla="*/ 63500 h 1451610"/>
              <a:gd name="connsiteX5" fmla="*/ 8305800 w 9220200"/>
              <a:gd name="connsiteY5" fmla="*/ 317500 h 1451610"/>
              <a:gd name="connsiteX6" fmla="*/ 8763000 w 9220200"/>
              <a:gd name="connsiteY6" fmla="*/ 330200 h 1451610"/>
              <a:gd name="connsiteX7" fmla="*/ 9220200 w 9220200"/>
              <a:gd name="connsiteY7" fmla="*/ 292100 h 1451610"/>
              <a:gd name="connsiteX8" fmla="*/ 9144000 w 9220200"/>
              <a:gd name="connsiteY8" fmla="*/ 1451610 h 1451610"/>
              <a:gd name="connsiteX9" fmla="*/ 0 w 9220200"/>
              <a:gd name="connsiteY9" fmla="*/ 1451610 h 1451610"/>
              <a:gd name="connsiteX10" fmla="*/ 0 w 9220200"/>
              <a:gd name="connsiteY10" fmla="*/ 322580 h 1451610"/>
              <a:gd name="connsiteX11" fmla="*/ 88900 w 92202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30200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403225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276497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276497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276497 h 1451610"/>
              <a:gd name="connsiteX6" fmla="*/ 8763000 w 9144000"/>
              <a:gd name="connsiteY6" fmla="*/ 276497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276497 h 1451610"/>
              <a:gd name="connsiteX6" fmla="*/ 8763000 w 9144000"/>
              <a:gd name="connsiteY6" fmla="*/ 276497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611204 h 1451610"/>
              <a:gd name="connsiteX11" fmla="*/ 88900 w 9144000"/>
              <a:gd name="connsiteY11" fmla="*/ 279400 h 1451610"/>
              <a:gd name="connsiteX0" fmla="*/ 304800 w 9144000"/>
              <a:gd name="connsiteY0" fmla="*/ 611204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276497 h 1451610"/>
              <a:gd name="connsiteX6" fmla="*/ 8763000 w 9144000"/>
              <a:gd name="connsiteY6" fmla="*/ 276497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611204 h 1451610"/>
              <a:gd name="connsiteX11" fmla="*/ 304800 w 9144000"/>
              <a:gd name="connsiteY11" fmla="*/ 611204 h 1451610"/>
              <a:gd name="connsiteX0" fmla="*/ 304800 w 9144000"/>
              <a:gd name="connsiteY0" fmla="*/ 611204 h 1451610"/>
              <a:gd name="connsiteX1" fmla="*/ 1295400 w 9144000"/>
              <a:gd name="connsiteY1" fmla="*/ 840406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276497 h 1451610"/>
              <a:gd name="connsiteX6" fmla="*/ 8763000 w 9144000"/>
              <a:gd name="connsiteY6" fmla="*/ 276497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611204 h 1451610"/>
              <a:gd name="connsiteX11" fmla="*/ 304800 w 9144000"/>
              <a:gd name="connsiteY11" fmla="*/ 611204 h 1451610"/>
              <a:gd name="connsiteX0" fmla="*/ 304800 w 9144000"/>
              <a:gd name="connsiteY0" fmla="*/ 611204 h 1451610"/>
              <a:gd name="connsiteX1" fmla="*/ 1295400 w 9144000"/>
              <a:gd name="connsiteY1" fmla="*/ 840406 h 1451610"/>
              <a:gd name="connsiteX2" fmla="*/ 5715000 w 9144000"/>
              <a:gd name="connsiteY2" fmla="*/ 458403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276497 h 1451610"/>
              <a:gd name="connsiteX6" fmla="*/ 8763000 w 9144000"/>
              <a:gd name="connsiteY6" fmla="*/ 276497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611204 h 1451610"/>
              <a:gd name="connsiteX11" fmla="*/ 304800 w 9144000"/>
              <a:gd name="connsiteY11" fmla="*/ 611204 h 1451610"/>
              <a:gd name="connsiteX0" fmla="*/ 304800 w 9144000"/>
              <a:gd name="connsiteY0" fmla="*/ 547704 h 1388110"/>
              <a:gd name="connsiteX1" fmla="*/ 1295400 w 9144000"/>
              <a:gd name="connsiteY1" fmla="*/ 776906 h 1388110"/>
              <a:gd name="connsiteX2" fmla="*/ 5715000 w 9144000"/>
              <a:gd name="connsiteY2" fmla="*/ 394903 h 1388110"/>
              <a:gd name="connsiteX3" fmla="*/ 6858000 w 9144000"/>
              <a:gd name="connsiteY3" fmla="*/ 318503 h 1388110"/>
              <a:gd name="connsiteX4" fmla="*/ 7188200 w 9144000"/>
              <a:gd name="connsiteY4" fmla="*/ 0 h 1388110"/>
              <a:gd name="connsiteX5" fmla="*/ 8305800 w 9144000"/>
              <a:gd name="connsiteY5" fmla="*/ 212997 h 1388110"/>
              <a:gd name="connsiteX6" fmla="*/ 8763000 w 9144000"/>
              <a:gd name="connsiteY6" fmla="*/ 212997 h 1388110"/>
              <a:gd name="connsiteX7" fmla="*/ 9144000 w 9144000"/>
              <a:gd name="connsiteY7" fmla="*/ 212997 h 1388110"/>
              <a:gd name="connsiteX8" fmla="*/ 9144000 w 9144000"/>
              <a:gd name="connsiteY8" fmla="*/ 1388110 h 1388110"/>
              <a:gd name="connsiteX9" fmla="*/ 0 w 9144000"/>
              <a:gd name="connsiteY9" fmla="*/ 1388110 h 1388110"/>
              <a:gd name="connsiteX10" fmla="*/ 0 w 9144000"/>
              <a:gd name="connsiteY10" fmla="*/ 547704 h 1388110"/>
              <a:gd name="connsiteX11" fmla="*/ 304800 w 9144000"/>
              <a:gd name="connsiteY11" fmla="*/ 547704 h 1388110"/>
              <a:gd name="connsiteX0" fmla="*/ 304800 w 9144000"/>
              <a:gd name="connsiteY0" fmla="*/ 334707 h 1175113"/>
              <a:gd name="connsiteX1" fmla="*/ 1295400 w 9144000"/>
              <a:gd name="connsiteY1" fmla="*/ 563909 h 1175113"/>
              <a:gd name="connsiteX2" fmla="*/ 5715000 w 9144000"/>
              <a:gd name="connsiteY2" fmla="*/ 181906 h 1175113"/>
              <a:gd name="connsiteX3" fmla="*/ 6858000 w 9144000"/>
              <a:gd name="connsiteY3" fmla="*/ 105506 h 1175113"/>
              <a:gd name="connsiteX4" fmla="*/ 7543800 w 9144000"/>
              <a:gd name="connsiteY4" fmla="*/ 105506 h 1175113"/>
              <a:gd name="connsiteX5" fmla="*/ 8305800 w 9144000"/>
              <a:gd name="connsiteY5" fmla="*/ 0 h 1175113"/>
              <a:gd name="connsiteX6" fmla="*/ 8763000 w 9144000"/>
              <a:gd name="connsiteY6" fmla="*/ 0 h 1175113"/>
              <a:gd name="connsiteX7" fmla="*/ 9144000 w 9144000"/>
              <a:gd name="connsiteY7" fmla="*/ 0 h 1175113"/>
              <a:gd name="connsiteX8" fmla="*/ 9144000 w 9144000"/>
              <a:gd name="connsiteY8" fmla="*/ 1175113 h 1175113"/>
              <a:gd name="connsiteX9" fmla="*/ 0 w 9144000"/>
              <a:gd name="connsiteY9" fmla="*/ 1175113 h 1175113"/>
              <a:gd name="connsiteX10" fmla="*/ 0 w 9144000"/>
              <a:gd name="connsiteY10" fmla="*/ 334707 h 1175113"/>
              <a:gd name="connsiteX11" fmla="*/ 304800 w 9144000"/>
              <a:gd name="connsiteY11" fmla="*/ 334707 h 1175113"/>
              <a:gd name="connsiteX0" fmla="*/ 304800 w 9144000"/>
              <a:gd name="connsiteY0" fmla="*/ 334707 h 1175113"/>
              <a:gd name="connsiteX1" fmla="*/ 1295400 w 9144000"/>
              <a:gd name="connsiteY1" fmla="*/ 563909 h 1175113"/>
              <a:gd name="connsiteX2" fmla="*/ 5715000 w 9144000"/>
              <a:gd name="connsiteY2" fmla="*/ 181906 h 1175113"/>
              <a:gd name="connsiteX3" fmla="*/ 6858000 w 9144000"/>
              <a:gd name="connsiteY3" fmla="*/ 105506 h 1175113"/>
              <a:gd name="connsiteX4" fmla="*/ 7543800 w 9144000"/>
              <a:gd name="connsiteY4" fmla="*/ 105506 h 1175113"/>
              <a:gd name="connsiteX5" fmla="*/ 8229600 w 9144000"/>
              <a:gd name="connsiteY5" fmla="*/ 181906 h 1175113"/>
              <a:gd name="connsiteX6" fmla="*/ 8763000 w 9144000"/>
              <a:gd name="connsiteY6" fmla="*/ 0 h 1175113"/>
              <a:gd name="connsiteX7" fmla="*/ 9144000 w 9144000"/>
              <a:gd name="connsiteY7" fmla="*/ 0 h 1175113"/>
              <a:gd name="connsiteX8" fmla="*/ 9144000 w 9144000"/>
              <a:gd name="connsiteY8" fmla="*/ 1175113 h 1175113"/>
              <a:gd name="connsiteX9" fmla="*/ 0 w 9144000"/>
              <a:gd name="connsiteY9" fmla="*/ 1175113 h 1175113"/>
              <a:gd name="connsiteX10" fmla="*/ 0 w 9144000"/>
              <a:gd name="connsiteY10" fmla="*/ 334707 h 1175113"/>
              <a:gd name="connsiteX11" fmla="*/ 304800 w 9144000"/>
              <a:gd name="connsiteY11" fmla="*/ 334707 h 1175113"/>
              <a:gd name="connsiteX0" fmla="*/ 304800 w 9144000"/>
              <a:gd name="connsiteY0" fmla="*/ 334707 h 1175113"/>
              <a:gd name="connsiteX1" fmla="*/ 1295400 w 9144000"/>
              <a:gd name="connsiteY1" fmla="*/ 563909 h 1175113"/>
              <a:gd name="connsiteX2" fmla="*/ 5715000 w 9144000"/>
              <a:gd name="connsiteY2" fmla="*/ 181906 h 1175113"/>
              <a:gd name="connsiteX3" fmla="*/ 6858000 w 9144000"/>
              <a:gd name="connsiteY3" fmla="*/ 105506 h 1175113"/>
              <a:gd name="connsiteX4" fmla="*/ 7543800 w 9144000"/>
              <a:gd name="connsiteY4" fmla="*/ 105506 h 1175113"/>
              <a:gd name="connsiteX5" fmla="*/ 8229600 w 9144000"/>
              <a:gd name="connsiteY5" fmla="*/ 181906 h 1175113"/>
              <a:gd name="connsiteX6" fmla="*/ 8686800 w 9144000"/>
              <a:gd name="connsiteY6" fmla="*/ 334707 h 1175113"/>
              <a:gd name="connsiteX7" fmla="*/ 9144000 w 9144000"/>
              <a:gd name="connsiteY7" fmla="*/ 0 h 1175113"/>
              <a:gd name="connsiteX8" fmla="*/ 9144000 w 9144000"/>
              <a:gd name="connsiteY8" fmla="*/ 1175113 h 1175113"/>
              <a:gd name="connsiteX9" fmla="*/ 0 w 9144000"/>
              <a:gd name="connsiteY9" fmla="*/ 1175113 h 1175113"/>
              <a:gd name="connsiteX10" fmla="*/ 0 w 9144000"/>
              <a:gd name="connsiteY10" fmla="*/ 334707 h 1175113"/>
              <a:gd name="connsiteX11" fmla="*/ 304800 w 9144000"/>
              <a:gd name="connsiteY11" fmla="*/ 334707 h 1175113"/>
              <a:gd name="connsiteX0" fmla="*/ 304800 w 9144000"/>
              <a:gd name="connsiteY0" fmla="*/ 229201 h 1069607"/>
              <a:gd name="connsiteX1" fmla="*/ 1295400 w 9144000"/>
              <a:gd name="connsiteY1" fmla="*/ 458403 h 1069607"/>
              <a:gd name="connsiteX2" fmla="*/ 5715000 w 9144000"/>
              <a:gd name="connsiteY2" fmla="*/ 76400 h 1069607"/>
              <a:gd name="connsiteX3" fmla="*/ 6858000 w 9144000"/>
              <a:gd name="connsiteY3" fmla="*/ 0 h 1069607"/>
              <a:gd name="connsiteX4" fmla="*/ 7543800 w 9144000"/>
              <a:gd name="connsiteY4" fmla="*/ 0 h 1069607"/>
              <a:gd name="connsiteX5" fmla="*/ 8229600 w 9144000"/>
              <a:gd name="connsiteY5" fmla="*/ 76400 h 1069607"/>
              <a:gd name="connsiteX6" fmla="*/ 8686800 w 9144000"/>
              <a:gd name="connsiteY6" fmla="*/ 229201 h 1069607"/>
              <a:gd name="connsiteX7" fmla="*/ 8686800 w 9144000"/>
              <a:gd name="connsiteY7" fmla="*/ 152801 h 1069607"/>
              <a:gd name="connsiteX8" fmla="*/ 9144000 w 9144000"/>
              <a:gd name="connsiteY8" fmla="*/ 1069607 h 1069607"/>
              <a:gd name="connsiteX9" fmla="*/ 0 w 9144000"/>
              <a:gd name="connsiteY9" fmla="*/ 1069607 h 1069607"/>
              <a:gd name="connsiteX10" fmla="*/ 0 w 9144000"/>
              <a:gd name="connsiteY10" fmla="*/ 229201 h 1069607"/>
              <a:gd name="connsiteX11" fmla="*/ 304800 w 9144000"/>
              <a:gd name="connsiteY11" fmla="*/ 229201 h 1069607"/>
              <a:gd name="connsiteX0" fmla="*/ 304800 w 8686800"/>
              <a:gd name="connsiteY0" fmla="*/ 229201 h 1069607"/>
              <a:gd name="connsiteX1" fmla="*/ 1295400 w 8686800"/>
              <a:gd name="connsiteY1" fmla="*/ 458403 h 1069607"/>
              <a:gd name="connsiteX2" fmla="*/ 5715000 w 8686800"/>
              <a:gd name="connsiteY2" fmla="*/ 76400 h 1069607"/>
              <a:gd name="connsiteX3" fmla="*/ 6858000 w 8686800"/>
              <a:gd name="connsiteY3" fmla="*/ 0 h 1069607"/>
              <a:gd name="connsiteX4" fmla="*/ 7543800 w 8686800"/>
              <a:gd name="connsiteY4" fmla="*/ 0 h 1069607"/>
              <a:gd name="connsiteX5" fmla="*/ 8229600 w 8686800"/>
              <a:gd name="connsiteY5" fmla="*/ 76400 h 1069607"/>
              <a:gd name="connsiteX6" fmla="*/ 8686800 w 8686800"/>
              <a:gd name="connsiteY6" fmla="*/ 229201 h 1069607"/>
              <a:gd name="connsiteX7" fmla="*/ 8686800 w 8686800"/>
              <a:gd name="connsiteY7" fmla="*/ 152801 h 1069607"/>
              <a:gd name="connsiteX8" fmla="*/ 8686800 w 8686800"/>
              <a:gd name="connsiteY8" fmla="*/ 1069606 h 1069607"/>
              <a:gd name="connsiteX9" fmla="*/ 0 w 8686800"/>
              <a:gd name="connsiteY9" fmla="*/ 1069607 h 1069607"/>
              <a:gd name="connsiteX10" fmla="*/ 0 w 8686800"/>
              <a:gd name="connsiteY10" fmla="*/ 229201 h 1069607"/>
              <a:gd name="connsiteX11" fmla="*/ 304800 w 8686800"/>
              <a:gd name="connsiteY11" fmla="*/ 229201 h 1069607"/>
              <a:gd name="connsiteX0" fmla="*/ 304800 w 8686800"/>
              <a:gd name="connsiteY0" fmla="*/ 229201 h 1069607"/>
              <a:gd name="connsiteX1" fmla="*/ 1295400 w 8686800"/>
              <a:gd name="connsiteY1" fmla="*/ 458403 h 1069607"/>
              <a:gd name="connsiteX2" fmla="*/ 5715000 w 8686800"/>
              <a:gd name="connsiteY2" fmla="*/ 76400 h 1069607"/>
              <a:gd name="connsiteX3" fmla="*/ 6858000 w 8686800"/>
              <a:gd name="connsiteY3" fmla="*/ 0 h 1069607"/>
              <a:gd name="connsiteX4" fmla="*/ 7543800 w 8686800"/>
              <a:gd name="connsiteY4" fmla="*/ 0 h 1069607"/>
              <a:gd name="connsiteX5" fmla="*/ 8229600 w 8686800"/>
              <a:gd name="connsiteY5" fmla="*/ 76400 h 1069607"/>
              <a:gd name="connsiteX6" fmla="*/ 8686800 w 8686800"/>
              <a:gd name="connsiteY6" fmla="*/ 229201 h 1069607"/>
              <a:gd name="connsiteX7" fmla="*/ 8686800 w 8686800"/>
              <a:gd name="connsiteY7" fmla="*/ 229200 h 1069607"/>
              <a:gd name="connsiteX8" fmla="*/ 8686800 w 8686800"/>
              <a:gd name="connsiteY8" fmla="*/ 1069606 h 1069607"/>
              <a:gd name="connsiteX9" fmla="*/ 0 w 8686800"/>
              <a:gd name="connsiteY9" fmla="*/ 1069607 h 1069607"/>
              <a:gd name="connsiteX10" fmla="*/ 0 w 8686800"/>
              <a:gd name="connsiteY10" fmla="*/ 229201 h 1069607"/>
              <a:gd name="connsiteX11" fmla="*/ 304800 w 8686800"/>
              <a:gd name="connsiteY11" fmla="*/ 229201 h 1069607"/>
              <a:gd name="connsiteX0" fmla="*/ 304800 w 8839200"/>
              <a:gd name="connsiteY0" fmla="*/ 229201 h 1069607"/>
              <a:gd name="connsiteX1" fmla="*/ 1295400 w 8839200"/>
              <a:gd name="connsiteY1" fmla="*/ 458403 h 1069607"/>
              <a:gd name="connsiteX2" fmla="*/ 5715000 w 8839200"/>
              <a:gd name="connsiteY2" fmla="*/ 76400 h 1069607"/>
              <a:gd name="connsiteX3" fmla="*/ 6858000 w 8839200"/>
              <a:gd name="connsiteY3" fmla="*/ 0 h 1069607"/>
              <a:gd name="connsiteX4" fmla="*/ 7543800 w 8839200"/>
              <a:gd name="connsiteY4" fmla="*/ 0 h 1069607"/>
              <a:gd name="connsiteX5" fmla="*/ 8229600 w 8839200"/>
              <a:gd name="connsiteY5" fmla="*/ 76400 h 1069607"/>
              <a:gd name="connsiteX6" fmla="*/ 8686800 w 8839200"/>
              <a:gd name="connsiteY6" fmla="*/ 229201 h 1069607"/>
              <a:gd name="connsiteX7" fmla="*/ 8839200 w 8839200"/>
              <a:gd name="connsiteY7" fmla="*/ 229200 h 1069607"/>
              <a:gd name="connsiteX8" fmla="*/ 8686800 w 8839200"/>
              <a:gd name="connsiteY8" fmla="*/ 1069606 h 1069607"/>
              <a:gd name="connsiteX9" fmla="*/ 0 w 8839200"/>
              <a:gd name="connsiteY9" fmla="*/ 1069607 h 1069607"/>
              <a:gd name="connsiteX10" fmla="*/ 0 w 8839200"/>
              <a:gd name="connsiteY10" fmla="*/ 229201 h 1069607"/>
              <a:gd name="connsiteX11" fmla="*/ 304800 w 8839200"/>
              <a:gd name="connsiteY11" fmla="*/ 229201 h 1069607"/>
              <a:gd name="connsiteX0" fmla="*/ 304800 w 8839200"/>
              <a:gd name="connsiteY0" fmla="*/ 229201 h 1069607"/>
              <a:gd name="connsiteX1" fmla="*/ 1295400 w 8839200"/>
              <a:gd name="connsiteY1" fmla="*/ 458403 h 1069607"/>
              <a:gd name="connsiteX2" fmla="*/ 5715000 w 8839200"/>
              <a:gd name="connsiteY2" fmla="*/ 76400 h 1069607"/>
              <a:gd name="connsiteX3" fmla="*/ 6858000 w 8839200"/>
              <a:gd name="connsiteY3" fmla="*/ 0 h 1069607"/>
              <a:gd name="connsiteX4" fmla="*/ 7543800 w 8839200"/>
              <a:gd name="connsiteY4" fmla="*/ 0 h 1069607"/>
              <a:gd name="connsiteX5" fmla="*/ 8229600 w 8839200"/>
              <a:gd name="connsiteY5" fmla="*/ 76400 h 1069607"/>
              <a:gd name="connsiteX6" fmla="*/ 8458200 w 8839200"/>
              <a:gd name="connsiteY6" fmla="*/ 152800 h 1069607"/>
              <a:gd name="connsiteX7" fmla="*/ 8839200 w 8839200"/>
              <a:gd name="connsiteY7" fmla="*/ 229200 h 1069607"/>
              <a:gd name="connsiteX8" fmla="*/ 8686800 w 8839200"/>
              <a:gd name="connsiteY8" fmla="*/ 1069606 h 1069607"/>
              <a:gd name="connsiteX9" fmla="*/ 0 w 8839200"/>
              <a:gd name="connsiteY9" fmla="*/ 1069607 h 1069607"/>
              <a:gd name="connsiteX10" fmla="*/ 0 w 8839200"/>
              <a:gd name="connsiteY10" fmla="*/ 229201 h 1069607"/>
              <a:gd name="connsiteX11" fmla="*/ 304800 w 8839200"/>
              <a:gd name="connsiteY11" fmla="*/ 229201 h 1069607"/>
              <a:gd name="connsiteX0" fmla="*/ 304800 w 8686800"/>
              <a:gd name="connsiteY0" fmla="*/ 229201 h 1069607"/>
              <a:gd name="connsiteX1" fmla="*/ 1295400 w 8686800"/>
              <a:gd name="connsiteY1" fmla="*/ 458403 h 1069607"/>
              <a:gd name="connsiteX2" fmla="*/ 5715000 w 8686800"/>
              <a:gd name="connsiteY2" fmla="*/ 76400 h 1069607"/>
              <a:gd name="connsiteX3" fmla="*/ 6858000 w 8686800"/>
              <a:gd name="connsiteY3" fmla="*/ 0 h 1069607"/>
              <a:gd name="connsiteX4" fmla="*/ 7543800 w 8686800"/>
              <a:gd name="connsiteY4" fmla="*/ 0 h 1069607"/>
              <a:gd name="connsiteX5" fmla="*/ 8229600 w 8686800"/>
              <a:gd name="connsiteY5" fmla="*/ 76400 h 1069607"/>
              <a:gd name="connsiteX6" fmla="*/ 8458200 w 8686800"/>
              <a:gd name="connsiteY6" fmla="*/ 152800 h 1069607"/>
              <a:gd name="connsiteX7" fmla="*/ 8686800 w 8686800"/>
              <a:gd name="connsiteY7" fmla="*/ 229200 h 1069607"/>
              <a:gd name="connsiteX8" fmla="*/ 8686800 w 8686800"/>
              <a:gd name="connsiteY8" fmla="*/ 1069606 h 1069607"/>
              <a:gd name="connsiteX9" fmla="*/ 0 w 8686800"/>
              <a:gd name="connsiteY9" fmla="*/ 1069607 h 1069607"/>
              <a:gd name="connsiteX10" fmla="*/ 0 w 8686800"/>
              <a:gd name="connsiteY10" fmla="*/ 229201 h 1069607"/>
              <a:gd name="connsiteX11" fmla="*/ 304800 w 8686800"/>
              <a:gd name="connsiteY11" fmla="*/ 229201 h 1069607"/>
              <a:gd name="connsiteX0" fmla="*/ 304800 w 8763000"/>
              <a:gd name="connsiteY0" fmla="*/ 229201 h 1069607"/>
              <a:gd name="connsiteX1" fmla="*/ 1295400 w 8763000"/>
              <a:gd name="connsiteY1" fmla="*/ 458403 h 1069607"/>
              <a:gd name="connsiteX2" fmla="*/ 5715000 w 8763000"/>
              <a:gd name="connsiteY2" fmla="*/ 76400 h 1069607"/>
              <a:gd name="connsiteX3" fmla="*/ 6858000 w 8763000"/>
              <a:gd name="connsiteY3" fmla="*/ 0 h 1069607"/>
              <a:gd name="connsiteX4" fmla="*/ 7543800 w 8763000"/>
              <a:gd name="connsiteY4" fmla="*/ 0 h 1069607"/>
              <a:gd name="connsiteX5" fmla="*/ 8229600 w 8763000"/>
              <a:gd name="connsiteY5" fmla="*/ 76400 h 1069607"/>
              <a:gd name="connsiteX6" fmla="*/ 8458200 w 8763000"/>
              <a:gd name="connsiteY6" fmla="*/ 152800 h 1069607"/>
              <a:gd name="connsiteX7" fmla="*/ 8763000 w 8763000"/>
              <a:gd name="connsiteY7" fmla="*/ 229200 h 1069607"/>
              <a:gd name="connsiteX8" fmla="*/ 8686800 w 8763000"/>
              <a:gd name="connsiteY8" fmla="*/ 1069606 h 1069607"/>
              <a:gd name="connsiteX9" fmla="*/ 0 w 8763000"/>
              <a:gd name="connsiteY9" fmla="*/ 1069607 h 1069607"/>
              <a:gd name="connsiteX10" fmla="*/ 0 w 8763000"/>
              <a:gd name="connsiteY10" fmla="*/ 229201 h 1069607"/>
              <a:gd name="connsiteX11" fmla="*/ 304800 w 8763000"/>
              <a:gd name="connsiteY11" fmla="*/ 229201 h 1069607"/>
              <a:gd name="connsiteX0" fmla="*/ 304800 w 8915400"/>
              <a:gd name="connsiteY0" fmla="*/ 229201 h 1069607"/>
              <a:gd name="connsiteX1" fmla="*/ 1295400 w 8915400"/>
              <a:gd name="connsiteY1" fmla="*/ 458403 h 1069607"/>
              <a:gd name="connsiteX2" fmla="*/ 5715000 w 8915400"/>
              <a:gd name="connsiteY2" fmla="*/ 76400 h 1069607"/>
              <a:gd name="connsiteX3" fmla="*/ 6858000 w 8915400"/>
              <a:gd name="connsiteY3" fmla="*/ 0 h 1069607"/>
              <a:gd name="connsiteX4" fmla="*/ 7543800 w 8915400"/>
              <a:gd name="connsiteY4" fmla="*/ 0 h 1069607"/>
              <a:gd name="connsiteX5" fmla="*/ 8229600 w 8915400"/>
              <a:gd name="connsiteY5" fmla="*/ 76400 h 1069607"/>
              <a:gd name="connsiteX6" fmla="*/ 8458200 w 8915400"/>
              <a:gd name="connsiteY6" fmla="*/ 152800 h 1069607"/>
              <a:gd name="connsiteX7" fmla="*/ 8763000 w 8915400"/>
              <a:gd name="connsiteY7" fmla="*/ 229200 h 1069607"/>
              <a:gd name="connsiteX8" fmla="*/ 8915400 w 8915400"/>
              <a:gd name="connsiteY8" fmla="*/ 1069606 h 1069607"/>
              <a:gd name="connsiteX9" fmla="*/ 0 w 8915400"/>
              <a:gd name="connsiteY9" fmla="*/ 1069607 h 1069607"/>
              <a:gd name="connsiteX10" fmla="*/ 0 w 8915400"/>
              <a:gd name="connsiteY10" fmla="*/ 229201 h 1069607"/>
              <a:gd name="connsiteX11" fmla="*/ 304800 w 8915400"/>
              <a:gd name="connsiteY11" fmla="*/ 229201 h 1069607"/>
              <a:gd name="connsiteX0" fmla="*/ 304800 w 8915400"/>
              <a:gd name="connsiteY0" fmla="*/ 229201 h 1069607"/>
              <a:gd name="connsiteX1" fmla="*/ 1295400 w 8915400"/>
              <a:gd name="connsiteY1" fmla="*/ 458403 h 1069607"/>
              <a:gd name="connsiteX2" fmla="*/ 5715000 w 8915400"/>
              <a:gd name="connsiteY2" fmla="*/ 76400 h 1069607"/>
              <a:gd name="connsiteX3" fmla="*/ 6858000 w 8915400"/>
              <a:gd name="connsiteY3" fmla="*/ 0 h 1069607"/>
              <a:gd name="connsiteX4" fmla="*/ 7543800 w 8915400"/>
              <a:gd name="connsiteY4" fmla="*/ 0 h 1069607"/>
              <a:gd name="connsiteX5" fmla="*/ 8229600 w 8915400"/>
              <a:gd name="connsiteY5" fmla="*/ 76400 h 1069607"/>
              <a:gd name="connsiteX6" fmla="*/ 8458200 w 8915400"/>
              <a:gd name="connsiteY6" fmla="*/ 152800 h 1069607"/>
              <a:gd name="connsiteX7" fmla="*/ 8686800 w 8915400"/>
              <a:gd name="connsiteY7" fmla="*/ 229200 h 1069607"/>
              <a:gd name="connsiteX8" fmla="*/ 8915400 w 8915400"/>
              <a:gd name="connsiteY8" fmla="*/ 1069606 h 1069607"/>
              <a:gd name="connsiteX9" fmla="*/ 0 w 8915400"/>
              <a:gd name="connsiteY9" fmla="*/ 1069607 h 1069607"/>
              <a:gd name="connsiteX10" fmla="*/ 0 w 8915400"/>
              <a:gd name="connsiteY10" fmla="*/ 229201 h 1069607"/>
              <a:gd name="connsiteX11" fmla="*/ 304800 w 8915400"/>
              <a:gd name="connsiteY11" fmla="*/ 229201 h 1069607"/>
              <a:gd name="connsiteX0" fmla="*/ 304800 w 8686800"/>
              <a:gd name="connsiteY0" fmla="*/ 229201 h 1069607"/>
              <a:gd name="connsiteX1" fmla="*/ 1295400 w 8686800"/>
              <a:gd name="connsiteY1" fmla="*/ 458403 h 1069607"/>
              <a:gd name="connsiteX2" fmla="*/ 5715000 w 8686800"/>
              <a:gd name="connsiteY2" fmla="*/ 76400 h 1069607"/>
              <a:gd name="connsiteX3" fmla="*/ 6858000 w 8686800"/>
              <a:gd name="connsiteY3" fmla="*/ 0 h 1069607"/>
              <a:gd name="connsiteX4" fmla="*/ 7543800 w 8686800"/>
              <a:gd name="connsiteY4" fmla="*/ 0 h 1069607"/>
              <a:gd name="connsiteX5" fmla="*/ 8229600 w 8686800"/>
              <a:gd name="connsiteY5" fmla="*/ 76400 h 1069607"/>
              <a:gd name="connsiteX6" fmla="*/ 8458200 w 8686800"/>
              <a:gd name="connsiteY6" fmla="*/ 152800 h 1069607"/>
              <a:gd name="connsiteX7" fmla="*/ 8686800 w 8686800"/>
              <a:gd name="connsiteY7" fmla="*/ 229200 h 1069607"/>
              <a:gd name="connsiteX8" fmla="*/ 8686800 w 8686800"/>
              <a:gd name="connsiteY8" fmla="*/ 1069606 h 1069607"/>
              <a:gd name="connsiteX9" fmla="*/ 0 w 8686800"/>
              <a:gd name="connsiteY9" fmla="*/ 1069607 h 1069607"/>
              <a:gd name="connsiteX10" fmla="*/ 0 w 8686800"/>
              <a:gd name="connsiteY10" fmla="*/ 229201 h 1069607"/>
              <a:gd name="connsiteX11" fmla="*/ 304800 w 8686800"/>
              <a:gd name="connsiteY11" fmla="*/ 229201 h 1069607"/>
              <a:gd name="connsiteX0" fmla="*/ 381000 w 8763000"/>
              <a:gd name="connsiteY0" fmla="*/ 229201 h 1069607"/>
              <a:gd name="connsiteX1" fmla="*/ 1371600 w 8763000"/>
              <a:gd name="connsiteY1" fmla="*/ 458403 h 1069607"/>
              <a:gd name="connsiteX2" fmla="*/ 5791200 w 8763000"/>
              <a:gd name="connsiteY2" fmla="*/ 76400 h 1069607"/>
              <a:gd name="connsiteX3" fmla="*/ 6934200 w 8763000"/>
              <a:gd name="connsiteY3" fmla="*/ 0 h 1069607"/>
              <a:gd name="connsiteX4" fmla="*/ 7620000 w 8763000"/>
              <a:gd name="connsiteY4" fmla="*/ 0 h 1069607"/>
              <a:gd name="connsiteX5" fmla="*/ 8305800 w 8763000"/>
              <a:gd name="connsiteY5" fmla="*/ 76400 h 1069607"/>
              <a:gd name="connsiteX6" fmla="*/ 8534400 w 8763000"/>
              <a:gd name="connsiteY6" fmla="*/ 152800 h 1069607"/>
              <a:gd name="connsiteX7" fmla="*/ 8763000 w 8763000"/>
              <a:gd name="connsiteY7" fmla="*/ 229200 h 1069607"/>
              <a:gd name="connsiteX8" fmla="*/ 8763000 w 8763000"/>
              <a:gd name="connsiteY8" fmla="*/ 1069606 h 1069607"/>
              <a:gd name="connsiteX9" fmla="*/ 76200 w 8763000"/>
              <a:gd name="connsiteY9" fmla="*/ 1069607 h 1069607"/>
              <a:gd name="connsiteX10" fmla="*/ 0 w 8763000"/>
              <a:gd name="connsiteY10" fmla="*/ 229200 h 1069607"/>
              <a:gd name="connsiteX11" fmla="*/ 381000 w 8763000"/>
              <a:gd name="connsiteY11" fmla="*/ 229201 h 1069607"/>
              <a:gd name="connsiteX0" fmla="*/ 381000 w 8763000"/>
              <a:gd name="connsiteY0" fmla="*/ 229201 h 1069606"/>
              <a:gd name="connsiteX1" fmla="*/ 1371600 w 8763000"/>
              <a:gd name="connsiteY1" fmla="*/ 458403 h 1069606"/>
              <a:gd name="connsiteX2" fmla="*/ 5791200 w 8763000"/>
              <a:gd name="connsiteY2" fmla="*/ 76400 h 1069606"/>
              <a:gd name="connsiteX3" fmla="*/ 6934200 w 8763000"/>
              <a:gd name="connsiteY3" fmla="*/ 0 h 1069606"/>
              <a:gd name="connsiteX4" fmla="*/ 7620000 w 8763000"/>
              <a:gd name="connsiteY4" fmla="*/ 0 h 1069606"/>
              <a:gd name="connsiteX5" fmla="*/ 8305800 w 8763000"/>
              <a:gd name="connsiteY5" fmla="*/ 76400 h 1069606"/>
              <a:gd name="connsiteX6" fmla="*/ 8534400 w 8763000"/>
              <a:gd name="connsiteY6" fmla="*/ 152800 h 1069606"/>
              <a:gd name="connsiteX7" fmla="*/ 8763000 w 8763000"/>
              <a:gd name="connsiteY7" fmla="*/ 229200 h 1069606"/>
              <a:gd name="connsiteX8" fmla="*/ 8763000 w 8763000"/>
              <a:gd name="connsiteY8" fmla="*/ 1069606 h 1069606"/>
              <a:gd name="connsiteX9" fmla="*/ 0 w 8763000"/>
              <a:gd name="connsiteY9" fmla="*/ 1069606 h 1069606"/>
              <a:gd name="connsiteX10" fmla="*/ 0 w 8763000"/>
              <a:gd name="connsiteY10" fmla="*/ 229200 h 1069606"/>
              <a:gd name="connsiteX11" fmla="*/ 381000 w 8763000"/>
              <a:gd name="connsiteY11" fmla="*/ 229201 h 1069606"/>
              <a:gd name="connsiteX0" fmla="*/ 381000 w 8763000"/>
              <a:gd name="connsiteY0" fmla="*/ 229201 h 1069606"/>
              <a:gd name="connsiteX1" fmla="*/ 1371600 w 8763000"/>
              <a:gd name="connsiteY1" fmla="*/ 458403 h 1069606"/>
              <a:gd name="connsiteX2" fmla="*/ 5791200 w 8763000"/>
              <a:gd name="connsiteY2" fmla="*/ 76400 h 1069606"/>
              <a:gd name="connsiteX3" fmla="*/ 6925075 w 8763000"/>
              <a:gd name="connsiteY3" fmla="*/ 76401 h 1069606"/>
              <a:gd name="connsiteX4" fmla="*/ 7620000 w 8763000"/>
              <a:gd name="connsiteY4" fmla="*/ 0 h 1069606"/>
              <a:gd name="connsiteX5" fmla="*/ 8305800 w 8763000"/>
              <a:gd name="connsiteY5" fmla="*/ 76400 h 1069606"/>
              <a:gd name="connsiteX6" fmla="*/ 8534400 w 8763000"/>
              <a:gd name="connsiteY6" fmla="*/ 152800 h 1069606"/>
              <a:gd name="connsiteX7" fmla="*/ 8763000 w 8763000"/>
              <a:gd name="connsiteY7" fmla="*/ 229200 h 1069606"/>
              <a:gd name="connsiteX8" fmla="*/ 8763000 w 8763000"/>
              <a:gd name="connsiteY8" fmla="*/ 1069606 h 1069606"/>
              <a:gd name="connsiteX9" fmla="*/ 0 w 8763000"/>
              <a:gd name="connsiteY9" fmla="*/ 1069606 h 1069606"/>
              <a:gd name="connsiteX10" fmla="*/ 0 w 8763000"/>
              <a:gd name="connsiteY10" fmla="*/ 229200 h 1069606"/>
              <a:gd name="connsiteX11" fmla="*/ 381000 w 8763000"/>
              <a:gd name="connsiteY11" fmla="*/ 229201 h 1069606"/>
              <a:gd name="connsiteX0" fmla="*/ 381000 w 8763000"/>
              <a:gd name="connsiteY0" fmla="*/ 152800 h 993205"/>
              <a:gd name="connsiteX1" fmla="*/ 1371600 w 8763000"/>
              <a:gd name="connsiteY1" fmla="*/ 382002 h 993205"/>
              <a:gd name="connsiteX2" fmla="*/ 5791200 w 8763000"/>
              <a:gd name="connsiteY2" fmla="*/ -1 h 993205"/>
              <a:gd name="connsiteX3" fmla="*/ 6925075 w 8763000"/>
              <a:gd name="connsiteY3" fmla="*/ 0 h 993205"/>
              <a:gd name="connsiteX4" fmla="*/ 7537717 w 8763000"/>
              <a:gd name="connsiteY4" fmla="*/ 76400 h 993205"/>
              <a:gd name="connsiteX5" fmla="*/ 8305800 w 8763000"/>
              <a:gd name="connsiteY5" fmla="*/ -1 h 993205"/>
              <a:gd name="connsiteX6" fmla="*/ 8534400 w 8763000"/>
              <a:gd name="connsiteY6" fmla="*/ 76399 h 993205"/>
              <a:gd name="connsiteX7" fmla="*/ 8763000 w 8763000"/>
              <a:gd name="connsiteY7" fmla="*/ 152799 h 993205"/>
              <a:gd name="connsiteX8" fmla="*/ 8763000 w 8763000"/>
              <a:gd name="connsiteY8" fmla="*/ 993205 h 993205"/>
              <a:gd name="connsiteX9" fmla="*/ 0 w 8763000"/>
              <a:gd name="connsiteY9" fmla="*/ 993205 h 993205"/>
              <a:gd name="connsiteX10" fmla="*/ 0 w 8763000"/>
              <a:gd name="connsiteY10" fmla="*/ 152799 h 993205"/>
              <a:gd name="connsiteX11" fmla="*/ 381000 w 8763000"/>
              <a:gd name="connsiteY11" fmla="*/ 152800 h 993205"/>
              <a:gd name="connsiteX0" fmla="*/ 381000 w 8763000"/>
              <a:gd name="connsiteY0" fmla="*/ 152801 h 993206"/>
              <a:gd name="connsiteX1" fmla="*/ 1371600 w 8763000"/>
              <a:gd name="connsiteY1" fmla="*/ 382003 h 993206"/>
              <a:gd name="connsiteX2" fmla="*/ 5791200 w 8763000"/>
              <a:gd name="connsiteY2" fmla="*/ 0 h 993206"/>
              <a:gd name="connsiteX3" fmla="*/ 6925075 w 8763000"/>
              <a:gd name="connsiteY3" fmla="*/ 1 h 993206"/>
              <a:gd name="connsiteX4" fmla="*/ 7537717 w 8763000"/>
              <a:gd name="connsiteY4" fmla="*/ 76401 h 993206"/>
              <a:gd name="connsiteX5" fmla="*/ 7920618 w 8763000"/>
              <a:gd name="connsiteY5" fmla="*/ 152802 h 993206"/>
              <a:gd name="connsiteX6" fmla="*/ 8534400 w 8763000"/>
              <a:gd name="connsiteY6" fmla="*/ 76400 h 993206"/>
              <a:gd name="connsiteX7" fmla="*/ 8763000 w 8763000"/>
              <a:gd name="connsiteY7" fmla="*/ 152800 h 993206"/>
              <a:gd name="connsiteX8" fmla="*/ 8763000 w 8763000"/>
              <a:gd name="connsiteY8" fmla="*/ 993206 h 993206"/>
              <a:gd name="connsiteX9" fmla="*/ 0 w 8763000"/>
              <a:gd name="connsiteY9" fmla="*/ 993206 h 993206"/>
              <a:gd name="connsiteX10" fmla="*/ 0 w 8763000"/>
              <a:gd name="connsiteY10" fmla="*/ 152800 h 993206"/>
              <a:gd name="connsiteX11" fmla="*/ 381000 w 8763000"/>
              <a:gd name="connsiteY11" fmla="*/ 152801 h 993206"/>
              <a:gd name="connsiteX0" fmla="*/ 381000 w 8763000"/>
              <a:gd name="connsiteY0" fmla="*/ 152801 h 993206"/>
              <a:gd name="connsiteX1" fmla="*/ 1371600 w 8763000"/>
              <a:gd name="connsiteY1" fmla="*/ 382003 h 993206"/>
              <a:gd name="connsiteX2" fmla="*/ 5791200 w 8763000"/>
              <a:gd name="connsiteY2" fmla="*/ 0 h 993206"/>
              <a:gd name="connsiteX3" fmla="*/ 6925075 w 8763000"/>
              <a:gd name="connsiteY3" fmla="*/ 1 h 993206"/>
              <a:gd name="connsiteX4" fmla="*/ 7537717 w 8763000"/>
              <a:gd name="connsiteY4" fmla="*/ 76401 h 993206"/>
              <a:gd name="connsiteX5" fmla="*/ 7920618 w 8763000"/>
              <a:gd name="connsiteY5" fmla="*/ 152802 h 993206"/>
              <a:gd name="connsiteX6" fmla="*/ 8303519 w 8763000"/>
              <a:gd name="connsiteY6" fmla="*/ 229202 h 993206"/>
              <a:gd name="connsiteX7" fmla="*/ 8763000 w 8763000"/>
              <a:gd name="connsiteY7" fmla="*/ 152800 h 993206"/>
              <a:gd name="connsiteX8" fmla="*/ 8763000 w 8763000"/>
              <a:gd name="connsiteY8" fmla="*/ 993206 h 993206"/>
              <a:gd name="connsiteX9" fmla="*/ 0 w 8763000"/>
              <a:gd name="connsiteY9" fmla="*/ 993206 h 993206"/>
              <a:gd name="connsiteX10" fmla="*/ 0 w 8763000"/>
              <a:gd name="connsiteY10" fmla="*/ 152800 h 993206"/>
              <a:gd name="connsiteX11" fmla="*/ 381000 w 8763000"/>
              <a:gd name="connsiteY11" fmla="*/ 152801 h 993206"/>
              <a:gd name="connsiteX0" fmla="*/ 381000 w 8763000"/>
              <a:gd name="connsiteY0" fmla="*/ 152801 h 993206"/>
              <a:gd name="connsiteX1" fmla="*/ 1371600 w 8763000"/>
              <a:gd name="connsiteY1" fmla="*/ 382003 h 993206"/>
              <a:gd name="connsiteX2" fmla="*/ 5791200 w 8763000"/>
              <a:gd name="connsiteY2" fmla="*/ 0 h 993206"/>
              <a:gd name="connsiteX3" fmla="*/ 6925075 w 8763000"/>
              <a:gd name="connsiteY3" fmla="*/ 1 h 993206"/>
              <a:gd name="connsiteX4" fmla="*/ 7537717 w 8763000"/>
              <a:gd name="connsiteY4" fmla="*/ 76401 h 993206"/>
              <a:gd name="connsiteX5" fmla="*/ 7920618 w 8763000"/>
              <a:gd name="connsiteY5" fmla="*/ 152802 h 993206"/>
              <a:gd name="connsiteX6" fmla="*/ 8303519 w 8763000"/>
              <a:gd name="connsiteY6" fmla="*/ 229202 h 993206"/>
              <a:gd name="connsiteX7" fmla="*/ 8763000 w 8763000"/>
              <a:gd name="connsiteY7" fmla="*/ 229202 h 993206"/>
              <a:gd name="connsiteX8" fmla="*/ 8763000 w 8763000"/>
              <a:gd name="connsiteY8" fmla="*/ 993206 h 993206"/>
              <a:gd name="connsiteX9" fmla="*/ 0 w 8763000"/>
              <a:gd name="connsiteY9" fmla="*/ 993206 h 993206"/>
              <a:gd name="connsiteX10" fmla="*/ 0 w 8763000"/>
              <a:gd name="connsiteY10" fmla="*/ 152800 h 993206"/>
              <a:gd name="connsiteX11" fmla="*/ 381000 w 8763000"/>
              <a:gd name="connsiteY11" fmla="*/ 152801 h 993206"/>
              <a:gd name="connsiteX0" fmla="*/ 381000 w 8763000"/>
              <a:gd name="connsiteY0" fmla="*/ 152801 h 993206"/>
              <a:gd name="connsiteX1" fmla="*/ 1371600 w 8763000"/>
              <a:gd name="connsiteY1" fmla="*/ 382003 h 993206"/>
              <a:gd name="connsiteX2" fmla="*/ 5791200 w 8763000"/>
              <a:gd name="connsiteY2" fmla="*/ 0 h 993206"/>
              <a:gd name="connsiteX3" fmla="*/ 6925075 w 8763000"/>
              <a:gd name="connsiteY3" fmla="*/ 1 h 993206"/>
              <a:gd name="connsiteX4" fmla="*/ 7533104 w 8763000"/>
              <a:gd name="connsiteY4" fmla="*/ 11889 h 993206"/>
              <a:gd name="connsiteX5" fmla="*/ 7920618 w 8763000"/>
              <a:gd name="connsiteY5" fmla="*/ 152802 h 993206"/>
              <a:gd name="connsiteX6" fmla="*/ 8303519 w 8763000"/>
              <a:gd name="connsiteY6" fmla="*/ 229202 h 993206"/>
              <a:gd name="connsiteX7" fmla="*/ 8763000 w 8763000"/>
              <a:gd name="connsiteY7" fmla="*/ 229202 h 993206"/>
              <a:gd name="connsiteX8" fmla="*/ 8763000 w 8763000"/>
              <a:gd name="connsiteY8" fmla="*/ 993206 h 993206"/>
              <a:gd name="connsiteX9" fmla="*/ 0 w 8763000"/>
              <a:gd name="connsiteY9" fmla="*/ 993206 h 993206"/>
              <a:gd name="connsiteX10" fmla="*/ 0 w 8763000"/>
              <a:gd name="connsiteY10" fmla="*/ 152800 h 993206"/>
              <a:gd name="connsiteX11" fmla="*/ 381000 w 8763000"/>
              <a:gd name="connsiteY11" fmla="*/ 152801 h 993206"/>
              <a:gd name="connsiteX0" fmla="*/ 381000 w 8763000"/>
              <a:gd name="connsiteY0" fmla="*/ 217312 h 1057717"/>
              <a:gd name="connsiteX1" fmla="*/ 1371600 w 8763000"/>
              <a:gd name="connsiteY1" fmla="*/ 446514 h 1057717"/>
              <a:gd name="connsiteX2" fmla="*/ 5791200 w 8763000"/>
              <a:gd name="connsiteY2" fmla="*/ 64511 h 1057717"/>
              <a:gd name="connsiteX3" fmla="*/ 6841288 w 8763000"/>
              <a:gd name="connsiteY3" fmla="*/ 0 h 1057717"/>
              <a:gd name="connsiteX4" fmla="*/ 7533104 w 8763000"/>
              <a:gd name="connsiteY4" fmla="*/ 76400 h 1057717"/>
              <a:gd name="connsiteX5" fmla="*/ 7920618 w 8763000"/>
              <a:gd name="connsiteY5" fmla="*/ 217313 h 1057717"/>
              <a:gd name="connsiteX6" fmla="*/ 8303519 w 8763000"/>
              <a:gd name="connsiteY6" fmla="*/ 293713 h 1057717"/>
              <a:gd name="connsiteX7" fmla="*/ 8763000 w 8763000"/>
              <a:gd name="connsiteY7" fmla="*/ 293713 h 1057717"/>
              <a:gd name="connsiteX8" fmla="*/ 8763000 w 8763000"/>
              <a:gd name="connsiteY8" fmla="*/ 1057717 h 1057717"/>
              <a:gd name="connsiteX9" fmla="*/ 0 w 8763000"/>
              <a:gd name="connsiteY9" fmla="*/ 1057717 h 1057717"/>
              <a:gd name="connsiteX10" fmla="*/ 0 w 8763000"/>
              <a:gd name="connsiteY10" fmla="*/ 217311 h 1057717"/>
              <a:gd name="connsiteX11" fmla="*/ 381000 w 8763000"/>
              <a:gd name="connsiteY11" fmla="*/ 217312 h 1057717"/>
              <a:gd name="connsiteX0" fmla="*/ 381000 w 8763000"/>
              <a:gd name="connsiteY0" fmla="*/ 217312 h 1057717"/>
              <a:gd name="connsiteX1" fmla="*/ 1371600 w 8763000"/>
              <a:gd name="connsiteY1" fmla="*/ 446514 h 1057717"/>
              <a:gd name="connsiteX2" fmla="*/ 5841999 w 8763000"/>
              <a:gd name="connsiteY2" fmla="*/ 0 h 1057717"/>
              <a:gd name="connsiteX3" fmla="*/ 6841288 w 8763000"/>
              <a:gd name="connsiteY3" fmla="*/ 0 h 1057717"/>
              <a:gd name="connsiteX4" fmla="*/ 7533104 w 8763000"/>
              <a:gd name="connsiteY4" fmla="*/ 76400 h 1057717"/>
              <a:gd name="connsiteX5" fmla="*/ 7920618 w 8763000"/>
              <a:gd name="connsiteY5" fmla="*/ 217313 h 1057717"/>
              <a:gd name="connsiteX6" fmla="*/ 8303519 w 8763000"/>
              <a:gd name="connsiteY6" fmla="*/ 293713 h 1057717"/>
              <a:gd name="connsiteX7" fmla="*/ 8763000 w 8763000"/>
              <a:gd name="connsiteY7" fmla="*/ 293713 h 1057717"/>
              <a:gd name="connsiteX8" fmla="*/ 8763000 w 8763000"/>
              <a:gd name="connsiteY8" fmla="*/ 1057717 h 1057717"/>
              <a:gd name="connsiteX9" fmla="*/ 0 w 8763000"/>
              <a:gd name="connsiteY9" fmla="*/ 1057717 h 1057717"/>
              <a:gd name="connsiteX10" fmla="*/ 0 w 8763000"/>
              <a:gd name="connsiteY10" fmla="*/ 217311 h 1057717"/>
              <a:gd name="connsiteX11" fmla="*/ 381000 w 8763000"/>
              <a:gd name="connsiteY11" fmla="*/ 217312 h 1057717"/>
              <a:gd name="connsiteX0" fmla="*/ 381000 w 8763000"/>
              <a:gd name="connsiteY0" fmla="*/ 217312 h 1057717"/>
              <a:gd name="connsiteX1" fmla="*/ 1371600 w 8763000"/>
              <a:gd name="connsiteY1" fmla="*/ 446514 h 1057717"/>
              <a:gd name="connsiteX2" fmla="*/ 5841999 w 8763000"/>
              <a:gd name="connsiteY2" fmla="*/ 0 h 1057717"/>
              <a:gd name="connsiteX3" fmla="*/ 6841288 w 8763000"/>
              <a:gd name="connsiteY3" fmla="*/ 0 h 1057717"/>
              <a:gd name="connsiteX4" fmla="*/ 7533104 w 8763000"/>
              <a:gd name="connsiteY4" fmla="*/ 76400 h 1057717"/>
              <a:gd name="connsiteX5" fmla="*/ 7917446 w 8763000"/>
              <a:gd name="connsiteY5" fmla="*/ 152801 h 1057717"/>
              <a:gd name="connsiteX6" fmla="*/ 8303519 w 8763000"/>
              <a:gd name="connsiteY6" fmla="*/ 293713 h 1057717"/>
              <a:gd name="connsiteX7" fmla="*/ 8763000 w 8763000"/>
              <a:gd name="connsiteY7" fmla="*/ 293713 h 1057717"/>
              <a:gd name="connsiteX8" fmla="*/ 8763000 w 8763000"/>
              <a:gd name="connsiteY8" fmla="*/ 1057717 h 1057717"/>
              <a:gd name="connsiteX9" fmla="*/ 0 w 8763000"/>
              <a:gd name="connsiteY9" fmla="*/ 1057717 h 1057717"/>
              <a:gd name="connsiteX10" fmla="*/ 0 w 8763000"/>
              <a:gd name="connsiteY10" fmla="*/ 217311 h 1057717"/>
              <a:gd name="connsiteX11" fmla="*/ 381000 w 8763000"/>
              <a:gd name="connsiteY11" fmla="*/ 217312 h 1057717"/>
              <a:gd name="connsiteX0" fmla="*/ 381000 w 8763000"/>
              <a:gd name="connsiteY0" fmla="*/ 217312 h 1057717"/>
              <a:gd name="connsiteX1" fmla="*/ 1371600 w 8763000"/>
              <a:gd name="connsiteY1" fmla="*/ 446514 h 1057717"/>
              <a:gd name="connsiteX2" fmla="*/ 5841999 w 8763000"/>
              <a:gd name="connsiteY2" fmla="*/ 0 h 1057717"/>
              <a:gd name="connsiteX3" fmla="*/ 6841288 w 8763000"/>
              <a:gd name="connsiteY3" fmla="*/ 0 h 1057717"/>
              <a:gd name="connsiteX4" fmla="*/ 7533104 w 8763000"/>
              <a:gd name="connsiteY4" fmla="*/ 76400 h 1057717"/>
              <a:gd name="connsiteX5" fmla="*/ 7917446 w 8763000"/>
              <a:gd name="connsiteY5" fmla="*/ 152801 h 1057717"/>
              <a:gd name="connsiteX6" fmla="*/ 8303519 w 8763000"/>
              <a:gd name="connsiteY6" fmla="*/ 293713 h 1057717"/>
              <a:gd name="connsiteX7" fmla="*/ 8763000 w 8763000"/>
              <a:gd name="connsiteY7" fmla="*/ 293713 h 1057717"/>
              <a:gd name="connsiteX8" fmla="*/ 8763000 w 8763000"/>
              <a:gd name="connsiteY8" fmla="*/ 1057717 h 1057717"/>
              <a:gd name="connsiteX9" fmla="*/ 0 w 8763000"/>
              <a:gd name="connsiteY9" fmla="*/ 1057717 h 1057717"/>
              <a:gd name="connsiteX10" fmla="*/ 0 w 8763000"/>
              <a:gd name="connsiteY10" fmla="*/ 217311 h 1057717"/>
              <a:gd name="connsiteX11" fmla="*/ 381000 w 8763000"/>
              <a:gd name="connsiteY11" fmla="*/ 217312 h 1057717"/>
              <a:gd name="connsiteX0" fmla="*/ 381000 w 8763000"/>
              <a:gd name="connsiteY0" fmla="*/ 217312 h 1057717"/>
              <a:gd name="connsiteX1" fmla="*/ 1371600 w 8763000"/>
              <a:gd name="connsiteY1" fmla="*/ 446514 h 1057717"/>
              <a:gd name="connsiteX2" fmla="*/ 5841999 w 8763000"/>
              <a:gd name="connsiteY2" fmla="*/ 0 h 1057717"/>
              <a:gd name="connsiteX3" fmla="*/ 6841288 w 8763000"/>
              <a:gd name="connsiteY3" fmla="*/ 0 h 1057717"/>
              <a:gd name="connsiteX4" fmla="*/ 7533104 w 8763000"/>
              <a:gd name="connsiteY4" fmla="*/ 76400 h 1057717"/>
              <a:gd name="connsiteX5" fmla="*/ 7917446 w 8763000"/>
              <a:gd name="connsiteY5" fmla="*/ 152801 h 1057717"/>
              <a:gd name="connsiteX6" fmla="*/ 8378657 w 8763000"/>
              <a:gd name="connsiteY6" fmla="*/ 229201 h 1057717"/>
              <a:gd name="connsiteX7" fmla="*/ 8763000 w 8763000"/>
              <a:gd name="connsiteY7" fmla="*/ 293713 h 1057717"/>
              <a:gd name="connsiteX8" fmla="*/ 8763000 w 8763000"/>
              <a:gd name="connsiteY8" fmla="*/ 1057717 h 1057717"/>
              <a:gd name="connsiteX9" fmla="*/ 0 w 8763000"/>
              <a:gd name="connsiteY9" fmla="*/ 1057717 h 1057717"/>
              <a:gd name="connsiteX10" fmla="*/ 0 w 8763000"/>
              <a:gd name="connsiteY10" fmla="*/ 217311 h 1057717"/>
              <a:gd name="connsiteX11" fmla="*/ 381000 w 8763000"/>
              <a:gd name="connsiteY11" fmla="*/ 217312 h 1057717"/>
              <a:gd name="connsiteX0" fmla="*/ 381000 w 8763000"/>
              <a:gd name="connsiteY0" fmla="*/ 217312 h 1057717"/>
              <a:gd name="connsiteX1" fmla="*/ 1371600 w 8763000"/>
              <a:gd name="connsiteY1" fmla="*/ 446514 h 1057717"/>
              <a:gd name="connsiteX2" fmla="*/ 5841999 w 8763000"/>
              <a:gd name="connsiteY2" fmla="*/ 0 h 1057717"/>
              <a:gd name="connsiteX3" fmla="*/ 6841288 w 8763000"/>
              <a:gd name="connsiteY3" fmla="*/ 0 h 1057717"/>
              <a:gd name="connsiteX4" fmla="*/ 7533104 w 8763000"/>
              <a:gd name="connsiteY4" fmla="*/ 76400 h 1057717"/>
              <a:gd name="connsiteX5" fmla="*/ 7917446 w 8763000"/>
              <a:gd name="connsiteY5" fmla="*/ 152801 h 1057717"/>
              <a:gd name="connsiteX6" fmla="*/ 8378657 w 8763000"/>
              <a:gd name="connsiteY6" fmla="*/ 229201 h 1057717"/>
              <a:gd name="connsiteX7" fmla="*/ 8762999 w 8763000"/>
              <a:gd name="connsiteY7" fmla="*/ 229201 h 1057717"/>
              <a:gd name="connsiteX8" fmla="*/ 8763000 w 8763000"/>
              <a:gd name="connsiteY8" fmla="*/ 1057717 h 1057717"/>
              <a:gd name="connsiteX9" fmla="*/ 0 w 8763000"/>
              <a:gd name="connsiteY9" fmla="*/ 1057717 h 1057717"/>
              <a:gd name="connsiteX10" fmla="*/ 0 w 8763000"/>
              <a:gd name="connsiteY10" fmla="*/ 217311 h 1057717"/>
              <a:gd name="connsiteX11" fmla="*/ 381000 w 8763000"/>
              <a:gd name="connsiteY11" fmla="*/ 217312 h 1057717"/>
              <a:gd name="connsiteX0" fmla="*/ 381001 w 8763001"/>
              <a:gd name="connsiteY0" fmla="*/ 217312 h 1057717"/>
              <a:gd name="connsiteX1" fmla="*/ 1371601 w 8763001"/>
              <a:gd name="connsiteY1" fmla="*/ 446514 h 1057717"/>
              <a:gd name="connsiteX2" fmla="*/ 5842000 w 8763001"/>
              <a:gd name="connsiteY2" fmla="*/ 0 h 1057717"/>
              <a:gd name="connsiteX3" fmla="*/ 6841289 w 8763001"/>
              <a:gd name="connsiteY3" fmla="*/ 0 h 1057717"/>
              <a:gd name="connsiteX4" fmla="*/ 7533105 w 8763001"/>
              <a:gd name="connsiteY4" fmla="*/ 76400 h 1057717"/>
              <a:gd name="connsiteX5" fmla="*/ 7917447 w 8763001"/>
              <a:gd name="connsiteY5" fmla="*/ 152801 h 1057717"/>
              <a:gd name="connsiteX6" fmla="*/ 8378658 w 8763001"/>
              <a:gd name="connsiteY6" fmla="*/ 229201 h 1057717"/>
              <a:gd name="connsiteX7" fmla="*/ 8763000 w 8763001"/>
              <a:gd name="connsiteY7" fmla="*/ 229201 h 1057717"/>
              <a:gd name="connsiteX8" fmla="*/ 8763001 w 8763001"/>
              <a:gd name="connsiteY8" fmla="*/ 1057717 h 1057717"/>
              <a:gd name="connsiteX9" fmla="*/ 1 w 8763001"/>
              <a:gd name="connsiteY9" fmla="*/ 1057717 h 1057717"/>
              <a:gd name="connsiteX10" fmla="*/ 0 w 8763001"/>
              <a:gd name="connsiteY10" fmla="*/ 76400 h 1057717"/>
              <a:gd name="connsiteX11" fmla="*/ 381001 w 8763001"/>
              <a:gd name="connsiteY11" fmla="*/ 217312 h 1057717"/>
              <a:gd name="connsiteX0" fmla="*/ 381001 w 8763001"/>
              <a:gd name="connsiteY0" fmla="*/ 217312 h 1057717"/>
              <a:gd name="connsiteX1" fmla="*/ 1383633 w 8763001"/>
              <a:gd name="connsiteY1" fmla="*/ 229201 h 1057717"/>
              <a:gd name="connsiteX2" fmla="*/ 5842000 w 8763001"/>
              <a:gd name="connsiteY2" fmla="*/ 0 h 1057717"/>
              <a:gd name="connsiteX3" fmla="*/ 6841289 w 8763001"/>
              <a:gd name="connsiteY3" fmla="*/ 0 h 1057717"/>
              <a:gd name="connsiteX4" fmla="*/ 7533105 w 8763001"/>
              <a:gd name="connsiteY4" fmla="*/ 76400 h 1057717"/>
              <a:gd name="connsiteX5" fmla="*/ 7917447 w 8763001"/>
              <a:gd name="connsiteY5" fmla="*/ 152801 h 1057717"/>
              <a:gd name="connsiteX6" fmla="*/ 8378658 w 8763001"/>
              <a:gd name="connsiteY6" fmla="*/ 229201 h 1057717"/>
              <a:gd name="connsiteX7" fmla="*/ 8763000 w 8763001"/>
              <a:gd name="connsiteY7" fmla="*/ 229201 h 1057717"/>
              <a:gd name="connsiteX8" fmla="*/ 8763001 w 8763001"/>
              <a:gd name="connsiteY8" fmla="*/ 1057717 h 1057717"/>
              <a:gd name="connsiteX9" fmla="*/ 1 w 8763001"/>
              <a:gd name="connsiteY9" fmla="*/ 1057717 h 1057717"/>
              <a:gd name="connsiteX10" fmla="*/ 0 w 8763001"/>
              <a:gd name="connsiteY10" fmla="*/ 76400 h 1057717"/>
              <a:gd name="connsiteX11" fmla="*/ 381001 w 8763001"/>
              <a:gd name="connsiteY11" fmla="*/ 217312 h 1057717"/>
              <a:gd name="connsiteX0" fmla="*/ 381001 w 8763001"/>
              <a:gd name="connsiteY0" fmla="*/ 370113 h 1210518"/>
              <a:gd name="connsiteX1" fmla="*/ 1383633 w 8763001"/>
              <a:gd name="connsiteY1" fmla="*/ 382002 h 1210518"/>
              <a:gd name="connsiteX2" fmla="*/ 5842001 w 8763001"/>
              <a:gd name="connsiteY2" fmla="*/ 0 h 1210518"/>
              <a:gd name="connsiteX3" fmla="*/ 6841289 w 8763001"/>
              <a:gd name="connsiteY3" fmla="*/ 152801 h 1210518"/>
              <a:gd name="connsiteX4" fmla="*/ 7533105 w 8763001"/>
              <a:gd name="connsiteY4" fmla="*/ 229201 h 1210518"/>
              <a:gd name="connsiteX5" fmla="*/ 7917447 w 8763001"/>
              <a:gd name="connsiteY5" fmla="*/ 305602 h 1210518"/>
              <a:gd name="connsiteX6" fmla="*/ 8378658 w 8763001"/>
              <a:gd name="connsiteY6" fmla="*/ 382002 h 1210518"/>
              <a:gd name="connsiteX7" fmla="*/ 8763000 w 8763001"/>
              <a:gd name="connsiteY7" fmla="*/ 382002 h 1210518"/>
              <a:gd name="connsiteX8" fmla="*/ 8763001 w 8763001"/>
              <a:gd name="connsiteY8" fmla="*/ 1210518 h 1210518"/>
              <a:gd name="connsiteX9" fmla="*/ 1 w 8763001"/>
              <a:gd name="connsiteY9" fmla="*/ 1210518 h 1210518"/>
              <a:gd name="connsiteX10" fmla="*/ 0 w 8763001"/>
              <a:gd name="connsiteY10" fmla="*/ 229201 h 1210518"/>
              <a:gd name="connsiteX11" fmla="*/ 381001 w 8763001"/>
              <a:gd name="connsiteY11" fmla="*/ 370113 h 1210518"/>
              <a:gd name="connsiteX0" fmla="*/ 381001 w 8763001"/>
              <a:gd name="connsiteY0" fmla="*/ 370113 h 1210518"/>
              <a:gd name="connsiteX1" fmla="*/ 1383633 w 8763001"/>
              <a:gd name="connsiteY1" fmla="*/ 382002 h 1210518"/>
              <a:gd name="connsiteX2" fmla="*/ 5842001 w 8763001"/>
              <a:gd name="connsiteY2" fmla="*/ 0 h 1210518"/>
              <a:gd name="connsiteX3" fmla="*/ 6841290 w 8763001"/>
              <a:gd name="connsiteY3" fmla="*/ 0 h 1210518"/>
              <a:gd name="connsiteX4" fmla="*/ 7533105 w 8763001"/>
              <a:gd name="connsiteY4" fmla="*/ 229201 h 1210518"/>
              <a:gd name="connsiteX5" fmla="*/ 7917447 w 8763001"/>
              <a:gd name="connsiteY5" fmla="*/ 305602 h 1210518"/>
              <a:gd name="connsiteX6" fmla="*/ 8378658 w 8763001"/>
              <a:gd name="connsiteY6" fmla="*/ 382002 h 1210518"/>
              <a:gd name="connsiteX7" fmla="*/ 8763000 w 8763001"/>
              <a:gd name="connsiteY7" fmla="*/ 382002 h 1210518"/>
              <a:gd name="connsiteX8" fmla="*/ 8763001 w 8763001"/>
              <a:gd name="connsiteY8" fmla="*/ 1210518 h 1210518"/>
              <a:gd name="connsiteX9" fmla="*/ 1 w 8763001"/>
              <a:gd name="connsiteY9" fmla="*/ 1210518 h 1210518"/>
              <a:gd name="connsiteX10" fmla="*/ 0 w 8763001"/>
              <a:gd name="connsiteY10" fmla="*/ 229201 h 1210518"/>
              <a:gd name="connsiteX11" fmla="*/ 381001 w 8763001"/>
              <a:gd name="connsiteY11" fmla="*/ 370113 h 1210518"/>
              <a:gd name="connsiteX0" fmla="*/ 381001 w 8763001"/>
              <a:gd name="connsiteY0" fmla="*/ 370113 h 1210518"/>
              <a:gd name="connsiteX1" fmla="*/ 1383633 w 8763001"/>
              <a:gd name="connsiteY1" fmla="*/ 382002 h 1210518"/>
              <a:gd name="connsiteX2" fmla="*/ 5842001 w 8763001"/>
              <a:gd name="connsiteY2" fmla="*/ 0 h 1210518"/>
              <a:gd name="connsiteX3" fmla="*/ 6841290 w 8763001"/>
              <a:gd name="connsiteY3" fmla="*/ 0 h 1210518"/>
              <a:gd name="connsiteX4" fmla="*/ 7533106 w 8763001"/>
              <a:gd name="connsiteY4" fmla="*/ 76400 h 1210518"/>
              <a:gd name="connsiteX5" fmla="*/ 7917447 w 8763001"/>
              <a:gd name="connsiteY5" fmla="*/ 305602 h 1210518"/>
              <a:gd name="connsiteX6" fmla="*/ 8378658 w 8763001"/>
              <a:gd name="connsiteY6" fmla="*/ 382002 h 1210518"/>
              <a:gd name="connsiteX7" fmla="*/ 8763000 w 8763001"/>
              <a:gd name="connsiteY7" fmla="*/ 382002 h 1210518"/>
              <a:gd name="connsiteX8" fmla="*/ 8763001 w 8763001"/>
              <a:gd name="connsiteY8" fmla="*/ 1210518 h 1210518"/>
              <a:gd name="connsiteX9" fmla="*/ 1 w 8763001"/>
              <a:gd name="connsiteY9" fmla="*/ 1210518 h 1210518"/>
              <a:gd name="connsiteX10" fmla="*/ 0 w 8763001"/>
              <a:gd name="connsiteY10" fmla="*/ 229201 h 1210518"/>
              <a:gd name="connsiteX11" fmla="*/ 381001 w 8763001"/>
              <a:gd name="connsiteY11" fmla="*/ 370113 h 1210518"/>
              <a:gd name="connsiteX0" fmla="*/ 381001 w 8763001"/>
              <a:gd name="connsiteY0" fmla="*/ 370113 h 1210518"/>
              <a:gd name="connsiteX1" fmla="*/ 1383633 w 8763001"/>
              <a:gd name="connsiteY1" fmla="*/ 382002 h 1210518"/>
              <a:gd name="connsiteX2" fmla="*/ 5842001 w 8763001"/>
              <a:gd name="connsiteY2" fmla="*/ 0 h 1210518"/>
              <a:gd name="connsiteX3" fmla="*/ 6841290 w 8763001"/>
              <a:gd name="connsiteY3" fmla="*/ 0 h 1210518"/>
              <a:gd name="connsiteX4" fmla="*/ 7533106 w 8763001"/>
              <a:gd name="connsiteY4" fmla="*/ 76400 h 1210518"/>
              <a:gd name="connsiteX5" fmla="*/ 7917448 w 8763001"/>
              <a:gd name="connsiteY5" fmla="*/ 152801 h 1210518"/>
              <a:gd name="connsiteX6" fmla="*/ 8378658 w 8763001"/>
              <a:gd name="connsiteY6" fmla="*/ 382002 h 1210518"/>
              <a:gd name="connsiteX7" fmla="*/ 8763000 w 8763001"/>
              <a:gd name="connsiteY7" fmla="*/ 382002 h 1210518"/>
              <a:gd name="connsiteX8" fmla="*/ 8763001 w 8763001"/>
              <a:gd name="connsiteY8" fmla="*/ 1210518 h 1210518"/>
              <a:gd name="connsiteX9" fmla="*/ 1 w 8763001"/>
              <a:gd name="connsiteY9" fmla="*/ 1210518 h 1210518"/>
              <a:gd name="connsiteX10" fmla="*/ 0 w 8763001"/>
              <a:gd name="connsiteY10" fmla="*/ 229201 h 1210518"/>
              <a:gd name="connsiteX11" fmla="*/ 381001 w 8763001"/>
              <a:gd name="connsiteY11" fmla="*/ 370113 h 1210518"/>
              <a:gd name="connsiteX0" fmla="*/ 381001 w 8763001"/>
              <a:gd name="connsiteY0" fmla="*/ 370113 h 1210518"/>
              <a:gd name="connsiteX1" fmla="*/ 1383633 w 8763001"/>
              <a:gd name="connsiteY1" fmla="*/ 382002 h 1210518"/>
              <a:gd name="connsiteX2" fmla="*/ 5842001 w 8763001"/>
              <a:gd name="connsiteY2" fmla="*/ 0 h 1210518"/>
              <a:gd name="connsiteX3" fmla="*/ 6841290 w 8763001"/>
              <a:gd name="connsiteY3" fmla="*/ 0 h 1210518"/>
              <a:gd name="connsiteX4" fmla="*/ 7533106 w 8763001"/>
              <a:gd name="connsiteY4" fmla="*/ 76400 h 1210518"/>
              <a:gd name="connsiteX5" fmla="*/ 7917448 w 8763001"/>
              <a:gd name="connsiteY5" fmla="*/ 152801 h 1210518"/>
              <a:gd name="connsiteX6" fmla="*/ 8378659 w 8763001"/>
              <a:gd name="connsiteY6" fmla="*/ 229201 h 1210518"/>
              <a:gd name="connsiteX7" fmla="*/ 8763000 w 8763001"/>
              <a:gd name="connsiteY7" fmla="*/ 382002 h 1210518"/>
              <a:gd name="connsiteX8" fmla="*/ 8763001 w 8763001"/>
              <a:gd name="connsiteY8" fmla="*/ 1210518 h 1210518"/>
              <a:gd name="connsiteX9" fmla="*/ 1 w 8763001"/>
              <a:gd name="connsiteY9" fmla="*/ 1210518 h 1210518"/>
              <a:gd name="connsiteX10" fmla="*/ 0 w 8763001"/>
              <a:gd name="connsiteY10" fmla="*/ 229201 h 1210518"/>
              <a:gd name="connsiteX11" fmla="*/ 381001 w 8763001"/>
              <a:gd name="connsiteY11" fmla="*/ 370113 h 1210518"/>
              <a:gd name="connsiteX0" fmla="*/ 381001 w 8763001"/>
              <a:gd name="connsiteY0" fmla="*/ 370113 h 1210518"/>
              <a:gd name="connsiteX1" fmla="*/ 1383633 w 8763001"/>
              <a:gd name="connsiteY1" fmla="*/ 382002 h 1210518"/>
              <a:gd name="connsiteX2" fmla="*/ 5842001 w 8763001"/>
              <a:gd name="connsiteY2" fmla="*/ 0 h 1210518"/>
              <a:gd name="connsiteX3" fmla="*/ 6841290 w 8763001"/>
              <a:gd name="connsiteY3" fmla="*/ 0 h 1210518"/>
              <a:gd name="connsiteX4" fmla="*/ 7533106 w 8763001"/>
              <a:gd name="connsiteY4" fmla="*/ 76400 h 1210518"/>
              <a:gd name="connsiteX5" fmla="*/ 7917448 w 8763001"/>
              <a:gd name="connsiteY5" fmla="*/ 152801 h 1210518"/>
              <a:gd name="connsiteX6" fmla="*/ 8378659 w 8763001"/>
              <a:gd name="connsiteY6" fmla="*/ 229201 h 1210518"/>
              <a:gd name="connsiteX7" fmla="*/ 8763001 w 8763001"/>
              <a:gd name="connsiteY7" fmla="*/ 229201 h 1210518"/>
              <a:gd name="connsiteX8" fmla="*/ 8763001 w 8763001"/>
              <a:gd name="connsiteY8" fmla="*/ 1210518 h 1210518"/>
              <a:gd name="connsiteX9" fmla="*/ 1 w 8763001"/>
              <a:gd name="connsiteY9" fmla="*/ 1210518 h 1210518"/>
              <a:gd name="connsiteX10" fmla="*/ 0 w 8763001"/>
              <a:gd name="connsiteY10" fmla="*/ 229201 h 1210518"/>
              <a:gd name="connsiteX11" fmla="*/ 381001 w 8763001"/>
              <a:gd name="connsiteY11" fmla="*/ 370113 h 1210518"/>
              <a:gd name="connsiteX0" fmla="*/ 381001 w 8763001"/>
              <a:gd name="connsiteY0" fmla="*/ 370113 h 1210518"/>
              <a:gd name="connsiteX1" fmla="*/ 1383633 w 8763001"/>
              <a:gd name="connsiteY1" fmla="*/ 382002 h 1210518"/>
              <a:gd name="connsiteX2" fmla="*/ 5842001 w 8763001"/>
              <a:gd name="connsiteY2" fmla="*/ 0 h 1210518"/>
              <a:gd name="connsiteX3" fmla="*/ 6841290 w 8763001"/>
              <a:gd name="connsiteY3" fmla="*/ 0 h 1210518"/>
              <a:gd name="connsiteX4" fmla="*/ 7533106 w 8763001"/>
              <a:gd name="connsiteY4" fmla="*/ 76400 h 1210518"/>
              <a:gd name="connsiteX5" fmla="*/ 7917448 w 8763001"/>
              <a:gd name="connsiteY5" fmla="*/ 152801 h 1210518"/>
              <a:gd name="connsiteX6" fmla="*/ 8378659 w 8763001"/>
              <a:gd name="connsiteY6" fmla="*/ 229201 h 1210518"/>
              <a:gd name="connsiteX7" fmla="*/ 8763001 w 8763001"/>
              <a:gd name="connsiteY7" fmla="*/ 305602 h 1210518"/>
              <a:gd name="connsiteX8" fmla="*/ 8763001 w 8763001"/>
              <a:gd name="connsiteY8" fmla="*/ 1210518 h 1210518"/>
              <a:gd name="connsiteX9" fmla="*/ 1 w 8763001"/>
              <a:gd name="connsiteY9" fmla="*/ 1210518 h 1210518"/>
              <a:gd name="connsiteX10" fmla="*/ 0 w 8763001"/>
              <a:gd name="connsiteY10" fmla="*/ 229201 h 1210518"/>
              <a:gd name="connsiteX11" fmla="*/ 381001 w 8763001"/>
              <a:gd name="connsiteY11" fmla="*/ 370113 h 1210518"/>
              <a:gd name="connsiteX0" fmla="*/ 381001 w 8763001"/>
              <a:gd name="connsiteY0" fmla="*/ 370113 h 1210518"/>
              <a:gd name="connsiteX1" fmla="*/ 1383633 w 8763001"/>
              <a:gd name="connsiteY1" fmla="*/ 382002 h 1210518"/>
              <a:gd name="connsiteX2" fmla="*/ 5842001 w 8763001"/>
              <a:gd name="connsiteY2" fmla="*/ 0 h 1210518"/>
              <a:gd name="connsiteX3" fmla="*/ 6841290 w 8763001"/>
              <a:gd name="connsiteY3" fmla="*/ 0 h 1210518"/>
              <a:gd name="connsiteX4" fmla="*/ 7533106 w 8763001"/>
              <a:gd name="connsiteY4" fmla="*/ 76400 h 1210518"/>
              <a:gd name="connsiteX5" fmla="*/ 7917448 w 8763001"/>
              <a:gd name="connsiteY5" fmla="*/ 152801 h 1210518"/>
              <a:gd name="connsiteX6" fmla="*/ 8378659 w 8763001"/>
              <a:gd name="connsiteY6" fmla="*/ 229201 h 1210518"/>
              <a:gd name="connsiteX7" fmla="*/ 8763001 w 8763001"/>
              <a:gd name="connsiteY7" fmla="*/ 294278 h 1210518"/>
              <a:gd name="connsiteX8" fmla="*/ 8763001 w 8763001"/>
              <a:gd name="connsiteY8" fmla="*/ 1210518 h 1210518"/>
              <a:gd name="connsiteX9" fmla="*/ 1 w 8763001"/>
              <a:gd name="connsiteY9" fmla="*/ 1210518 h 1210518"/>
              <a:gd name="connsiteX10" fmla="*/ 0 w 8763001"/>
              <a:gd name="connsiteY10" fmla="*/ 229201 h 1210518"/>
              <a:gd name="connsiteX11" fmla="*/ 381001 w 8763001"/>
              <a:gd name="connsiteY11" fmla="*/ 370113 h 1210518"/>
              <a:gd name="connsiteX0" fmla="*/ 381001 w 8763001"/>
              <a:gd name="connsiteY0" fmla="*/ 370113 h 1210518"/>
              <a:gd name="connsiteX1" fmla="*/ 1383633 w 8763001"/>
              <a:gd name="connsiteY1" fmla="*/ 382002 h 1210518"/>
              <a:gd name="connsiteX2" fmla="*/ 5842001 w 8763001"/>
              <a:gd name="connsiteY2" fmla="*/ 0 h 1210518"/>
              <a:gd name="connsiteX3" fmla="*/ 6841290 w 8763001"/>
              <a:gd name="connsiteY3" fmla="*/ 0 h 1210518"/>
              <a:gd name="connsiteX4" fmla="*/ 7533106 w 8763001"/>
              <a:gd name="connsiteY4" fmla="*/ 76400 h 1210518"/>
              <a:gd name="connsiteX5" fmla="*/ 7917448 w 8763001"/>
              <a:gd name="connsiteY5" fmla="*/ 152801 h 1210518"/>
              <a:gd name="connsiteX6" fmla="*/ 8378659 w 8763001"/>
              <a:gd name="connsiteY6" fmla="*/ 229201 h 1210518"/>
              <a:gd name="connsiteX7" fmla="*/ 8763001 w 8763001"/>
              <a:gd name="connsiteY7" fmla="*/ 217925 h 1210518"/>
              <a:gd name="connsiteX8" fmla="*/ 8763001 w 8763001"/>
              <a:gd name="connsiteY8" fmla="*/ 1210518 h 1210518"/>
              <a:gd name="connsiteX9" fmla="*/ 1 w 8763001"/>
              <a:gd name="connsiteY9" fmla="*/ 1210518 h 1210518"/>
              <a:gd name="connsiteX10" fmla="*/ 0 w 8763001"/>
              <a:gd name="connsiteY10" fmla="*/ 229201 h 1210518"/>
              <a:gd name="connsiteX11" fmla="*/ 381001 w 8763001"/>
              <a:gd name="connsiteY11" fmla="*/ 370113 h 1210518"/>
              <a:gd name="connsiteX0" fmla="*/ 381001 w 8763001"/>
              <a:gd name="connsiteY0" fmla="*/ 370113 h 1210518"/>
              <a:gd name="connsiteX1" fmla="*/ 1383633 w 8763001"/>
              <a:gd name="connsiteY1" fmla="*/ 382002 h 1210518"/>
              <a:gd name="connsiteX2" fmla="*/ 5842001 w 8763001"/>
              <a:gd name="connsiteY2" fmla="*/ 0 h 1210518"/>
              <a:gd name="connsiteX3" fmla="*/ 6841290 w 8763001"/>
              <a:gd name="connsiteY3" fmla="*/ 0 h 1210518"/>
              <a:gd name="connsiteX4" fmla="*/ 7533106 w 8763001"/>
              <a:gd name="connsiteY4" fmla="*/ 76400 h 1210518"/>
              <a:gd name="connsiteX5" fmla="*/ 7917448 w 8763001"/>
              <a:gd name="connsiteY5" fmla="*/ 152801 h 1210518"/>
              <a:gd name="connsiteX6" fmla="*/ 8378659 w 8763001"/>
              <a:gd name="connsiteY6" fmla="*/ 229201 h 1210518"/>
              <a:gd name="connsiteX7" fmla="*/ 8763001 w 8763001"/>
              <a:gd name="connsiteY7" fmla="*/ 217925 h 1210518"/>
              <a:gd name="connsiteX8" fmla="*/ 8763001 w 8763001"/>
              <a:gd name="connsiteY8" fmla="*/ 1210518 h 1210518"/>
              <a:gd name="connsiteX9" fmla="*/ 1 w 8763001"/>
              <a:gd name="connsiteY9" fmla="*/ 1210518 h 1210518"/>
              <a:gd name="connsiteX10" fmla="*/ 0 w 8763001"/>
              <a:gd name="connsiteY10" fmla="*/ 229201 h 1210518"/>
              <a:gd name="connsiteX11" fmla="*/ 381001 w 8763001"/>
              <a:gd name="connsiteY11" fmla="*/ 370113 h 1210518"/>
              <a:gd name="connsiteX0" fmla="*/ 381001 w 8763001"/>
              <a:gd name="connsiteY0" fmla="*/ 370113 h 1210518"/>
              <a:gd name="connsiteX1" fmla="*/ 1383633 w 8763001"/>
              <a:gd name="connsiteY1" fmla="*/ 382002 h 1210518"/>
              <a:gd name="connsiteX2" fmla="*/ 5842001 w 8763001"/>
              <a:gd name="connsiteY2" fmla="*/ 0 h 1210518"/>
              <a:gd name="connsiteX3" fmla="*/ 6841290 w 8763001"/>
              <a:gd name="connsiteY3" fmla="*/ 0 h 1210518"/>
              <a:gd name="connsiteX4" fmla="*/ 7533106 w 8763001"/>
              <a:gd name="connsiteY4" fmla="*/ 76400 h 1210518"/>
              <a:gd name="connsiteX5" fmla="*/ 7917448 w 8763001"/>
              <a:gd name="connsiteY5" fmla="*/ 152801 h 1210518"/>
              <a:gd name="connsiteX6" fmla="*/ 8378659 w 8763001"/>
              <a:gd name="connsiteY6" fmla="*/ 229201 h 1210518"/>
              <a:gd name="connsiteX7" fmla="*/ 8763001 w 8763001"/>
              <a:gd name="connsiteY7" fmla="*/ 446985 h 1210518"/>
              <a:gd name="connsiteX8" fmla="*/ 8763001 w 8763001"/>
              <a:gd name="connsiteY8" fmla="*/ 1210518 h 1210518"/>
              <a:gd name="connsiteX9" fmla="*/ 1 w 8763001"/>
              <a:gd name="connsiteY9" fmla="*/ 1210518 h 1210518"/>
              <a:gd name="connsiteX10" fmla="*/ 0 w 8763001"/>
              <a:gd name="connsiteY10" fmla="*/ 229201 h 1210518"/>
              <a:gd name="connsiteX11" fmla="*/ 381001 w 8763001"/>
              <a:gd name="connsiteY11" fmla="*/ 370113 h 1210518"/>
              <a:gd name="connsiteX0" fmla="*/ 381001 w 8763001"/>
              <a:gd name="connsiteY0" fmla="*/ 370113 h 1210518"/>
              <a:gd name="connsiteX1" fmla="*/ 1383633 w 8763001"/>
              <a:gd name="connsiteY1" fmla="*/ 382002 h 1210518"/>
              <a:gd name="connsiteX2" fmla="*/ 5842001 w 8763001"/>
              <a:gd name="connsiteY2" fmla="*/ 0 h 1210518"/>
              <a:gd name="connsiteX3" fmla="*/ 6841290 w 8763001"/>
              <a:gd name="connsiteY3" fmla="*/ 0 h 1210518"/>
              <a:gd name="connsiteX4" fmla="*/ 7533106 w 8763001"/>
              <a:gd name="connsiteY4" fmla="*/ 76400 h 1210518"/>
              <a:gd name="connsiteX5" fmla="*/ 7917448 w 8763001"/>
              <a:gd name="connsiteY5" fmla="*/ 152801 h 1210518"/>
              <a:gd name="connsiteX6" fmla="*/ 8378659 w 8763001"/>
              <a:gd name="connsiteY6" fmla="*/ 229201 h 1210518"/>
              <a:gd name="connsiteX7" fmla="*/ 8763001 w 8763001"/>
              <a:gd name="connsiteY7" fmla="*/ 446985 h 1210518"/>
              <a:gd name="connsiteX8" fmla="*/ 8763001 w 8763001"/>
              <a:gd name="connsiteY8" fmla="*/ 1210518 h 1210518"/>
              <a:gd name="connsiteX9" fmla="*/ 1 w 8763001"/>
              <a:gd name="connsiteY9" fmla="*/ 1210518 h 1210518"/>
              <a:gd name="connsiteX10" fmla="*/ 0 w 8763001"/>
              <a:gd name="connsiteY10" fmla="*/ 229201 h 1210518"/>
              <a:gd name="connsiteX11" fmla="*/ 381001 w 8763001"/>
              <a:gd name="connsiteY11" fmla="*/ 370113 h 1210518"/>
              <a:gd name="connsiteX0" fmla="*/ 381001 w 8763001"/>
              <a:gd name="connsiteY0" fmla="*/ 370113 h 1210518"/>
              <a:gd name="connsiteX1" fmla="*/ 1383633 w 8763001"/>
              <a:gd name="connsiteY1" fmla="*/ 382002 h 1210518"/>
              <a:gd name="connsiteX2" fmla="*/ 5842001 w 8763001"/>
              <a:gd name="connsiteY2" fmla="*/ 0 h 1210518"/>
              <a:gd name="connsiteX3" fmla="*/ 6841290 w 8763001"/>
              <a:gd name="connsiteY3" fmla="*/ 0 h 1210518"/>
              <a:gd name="connsiteX4" fmla="*/ 7533106 w 8763001"/>
              <a:gd name="connsiteY4" fmla="*/ 76400 h 1210518"/>
              <a:gd name="connsiteX5" fmla="*/ 7917448 w 8763001"/>
              <a:gd name="connsiteY5" fmla="*/ 152801 h 1210518"/>
              <a:gd name="connsiteX6" fmla="*/ 8378659 w 8763001"/>
              <a:gd name="connsiteY6" fmla="*/ 229201 h 1210518"/>
              <a:gd name="connsiteX7" fmla="*/ 8763001 w 8763001"/>
              <a:gd name="connsiteY7" fmla="*/ 446985 h 1210518"/>
              <a:gd name="connsiteX8" fmla="*/ 8763001 w 8763001"/>
              <a:gd name="connsiteY8" fmla="*/ 1210518 h 1210518"/>
              <a:gd name="connsiteX9" fmla="*/ 1 w 8763001"/>
              <a:gd name="connsiteY9" fmla="*/ 1210518 h 1210518"/>
              <a:gd name="connsiteX10" fmla="*/ 0 w 8763001"/>
              <a:gd name="connsiteY10" fmla="*/ 229201 h 1210518"/>
              <a:gd name="connsiteX11" fmla="*/ 381001 w 8763001"/>
              <a:gd name="connsiteY11" fmla="*/ 370113 h 1210518"/>
              <a:gd name="connsiteX0" fmla="*/ 381001 w 8763001"/>
              <a:gd name="connsiteY0" fmla="*/ 370113 h 1210518"/>
              <a:gd name="connsiteX1" fmla="*/ 1383633 w 8763001"/>
              <a:gd name="connsiteY1" fmla="*/ 382002 h 1210518"/>
              <a:gd name="connsiteX2" fmla="*/ 5842001 w 8763001"/>
              <a:gd name="connsiteY2" fmla="*/ 0 h 1210518"/>
              <a:gd name="connsiteX3" fmla="*/ 6841290 w 8763001"/>
              <a:gd name="connsiteY3" fmla="*/ 0 h 1210518"/>
              <a:gd name="connsiteX4" fmla="*/ 7533106 w 8763001"/>
              <a:gd name="connsiteY4" fmla="*/ 76400 h 1210518"/>
              <a:gd name="connsiteX5" fmla="*/ 7917448 w 8763001"/>
              <a:gd name="connsiteY5" fmla="*/ 152801 h 1210518"/>
              <a:gd name="connsiteX6" fmla="*/ 8378659 w 8763001"/>
              <a:gd name="connsiteY6" fmla="*/ 229201 h 1210518"/>
              <a:gd name="connsiteX7" fmla="*/ 8763001 w 8763001"/>
              <a:gd name="connsiteY7" fmla="*/ 217925 h 1210518"/>
              <a:gd name="connsiteX8" fmla="*/ 8763001 w 8763001"/>
              <a:gd name="connsiteY8" fmla="*/ 1210518 h 1210518"/>
              <a:gd name="connsiteX9" fmla="*/ 1 w 8763001"/>
              <a:gd name="connsiteY9" fmla="*/ 1210518 h 1210518"/>
              <a:gd name="connsiteX10" fmla="*/ 0 w 8763001"/>
              <a:gd name="connsiteY10" fmla="*/ 229201 h 1210518"/>
              <a:gd name="connsiteX11" fmla="*/ 381001 w 8763001"/>
              <a:gd name="connsiteY11" fmla="*/ 370113 h 1210518"/>
              <a:gd name="connsiteX0" fmla="*/ 381001 w 8763001"/>
              <a:gd name="connsiteY0" fmla="*/ 370113 h 1210518"/>
              <a:gd name="connsiteX1" fmla="*/ 1383633 w 8763001"/>
              <a:gd name="connsiteY1" fmla="*/ 382002 h 1210518"/>
              <a:gd name="connsiteX2" fmla="*/ 5842001 w 8763001"/>
              <a:gd name="connsiteY2" fmla="*/ 0 h 1210518"/>
              <a:gd name="connsiteX3" fmla="*/ 6841290 w 8763001"/>
              <a:gd name="connsiteY3" fmla="*/ 86466 h 1210518"/>
              <a:gd name="connsiteX4" fmla="*/ 7533106 w 8763001"/>
              <a:gd name="connsiteY4" fmla="*/ 76400 h 1210518"/>
              <a:gd name="connsiteX5" fmla="*/ 7917448 w 8763001"/>
              <a:gd name="connsiteY5" fmla="*/ 152801 h 1210518"/>
              <a:gd name="connsiteX6" fmla="*/ 8378659 w 8763001"/>
              <a:gd name="connsiteY6" fmla="*/ 229201 h 1210518"/>
              <a:gd name="connsiteX7" fmla="*/ 8763001 w 8763001"/>
              <a:gd name="connsiteY7" fmla="*/ 217925 h 1210518"/>
              <a:gd name="connsiteX8" fmla="*/ 8763001 w 8763001"/>
              <a:gd name="connsiteY8" fmla="*/ 1210518 h 1210518"/>
              <a:gd name="connsiteX9" fmla="*/ 1 w 8763001"/>
              <a:gd name="connsiteY9" fmla="*/ 1210518 h 1210518"/>
              <a:gd name="connsiteX10" fmla="*/ 0 w 8763001"/>
              <a:gd name="connsiteY10" fmla="*/ 229201 h 1210518"/>
              <a:gd name="connsiteX11" fmla="*/ 381001 w 8763001"/>
              <a:gd name="connsiteY11" fmla="*/ 370113 h 1210518"/>
              <a:gd name="connsiteX0" fmla="*/ 381001 w 8763001"/>
              <a:gd name="connsiteY0" fmla="*/ 370113 h 1210518"/>
              <a:gd name="connsiteX1" fmla="*/ 1383633 w 8763001"/>
              <a:gd name="connsiteY1" fmla="*/ 382002 h 1210518"/>
              <a:gd name="connsiteX2" fmla="*/ 5842001 w 8763001"/>
              <a:gd name="connsiteY2" fmla="*/ 0 h 1210518"/>
              <a:gd name="connsiteX3" fmla="*/ 6841290 w 8763001"/>
              <a:gd name="connsiteY3" fmla="*/ 86466 h 1210518"/>
              <a:gd name="connsiteX4" fmla="*/ 7533106 w 8763001"/>
              <a:gd name="connsiteY4" fmla="*/ 172931 h 1210518"/>
              <a:gd name="connsiteX5" fmla="*/ 7917448 w 8763001"/>
              <a:gd name="connsiteY5" fmla="*/ 152801 h 1210518"/>
              <a:gd name="connsiteX6" fmla="*/ 8378659 w 8763001"/>
              <a:gd name="connsiteY6" fmla="*/ 229201 h 1210518"/>
              <a:gd name="connsiteX7" fmla="*/ 8763001 w 8763001"/>
              <a:gd name="connsiteY7" fmla="*/ 217925 h 1210518"/>
              <a:gd name="connsiteX8" fmla="*/ 8763001 w 8763001"/>
              <a:gd name="connsiteY8" fmla="*/ 1210518 h 1210518"/>
              <a:gd name="connsiteX9" fmla="*/ 1 w 8763001"/>
              <a:gd name="connsiteY9" fmla="*/ 1210518 h 1210518"/>
              <a:gd name="connsiteX10" fmla="*/ 0 w 8763001"/>
              <a:gd name="connsiteY10" fmla="*/ 229201 h 1210518"/>
              <a:gd name="connsiteX11" fmla="*/ 381001 w 8763001"/>
              <a:gd name="connsiteY11" fmla="*/ 370113 h 1210518"/>
              <a:gd name="connsiteX0" fmla="*/ 381001 w 8763001"/>
              <a:gd name="connsiteY0" fmla="*/ 370113 h 1210518"/>
              <a:gd name="connsiteX1" fmla="*/ 1383633 w 8763001"/>
              <a:gd name="connsiteY1" fmla="*/ 382002 h 1210518"/>
              <a:gd name="connsiteX2" fmla="*/ 5842001 w 8763001"/>
              <a:gd name="connsiteY2" fmla="*/ 0 h 1210518"/>
              <a:gd name="connsiteX3" fmla="*/ 6841290 w 8763001"/>
              <a:gd name="connsiteY3" fmla="*/ 86466 h 1210518"/>
              <a:gd name="connsiteX4" fmla="*/ 7533106 w 8763001"/>
              <a:gd name="connsiteY4" fmla="*/ 172931 h 1210518"/>
              <a:gd name="connsiteX5" fmla="*/ 7917448 w 8763001"/>
              <a:gd name="connsiteY5" fmla="*/ 259397 h 1210518"/>
              <a:gd name="connsiteX6" fmla="*/ 8378659 w 8763001"/>
              <a:gd name="connsiteY6" fmla="*/ 229201 h 1210518"/>
              <a:gd name="connsiteX7" fmla="*/ 8763001 w 8763001"/>
              <a:gd name="connsiteY7" fmla="*/ 217925 h 1210518"/>
              <a:gd name="connsiteX8" fmla="*/ 8763001 w 8763001"/>
              <a:gd name="connsiteY8" fmla="*/ 1210518 h 1210518"/>
              <a:gd name="connsiteX9" fmla="*/ 1 w 8763001"/>
              <a:gd name="connsiteY9" fmla="*/ 1210518 h 1210518"/>
              <a:gd name="connsiteX10" fmla="*/ 0 w 8763001"/>
              <a:gd name="connsiteY10" fmla="*/ 229201 h 1210518"/>
              <a:gd name="connsiteX11" fmla="*/ 381001 w 8763001"/>
              <a:gd name="connsiteY11" fmla="*/ 370113 h 1210518"/>
              <a:gd name="connsiteX0" fmla="*/ 381001 w 8763001"/>
              <a:gd name="connsiteY0" fmla="*/ 370113 h 1210518"/>
              <a:gd name="connsiteX1" fmla="*/ 1383633 w 8763001"/>
              <a:gd name="connsiteY1" fmla="*/ 382002 h 1210518"/>
              <a:gd name="connsiteX2" fmla="*/ 5842001 w 8763001"/>
              <a:gd name="connsiteY2" fmla="*/ 0 h 1210518"/>
              <a:gd name="connsiteX3" fmla="*/ 6841290 w 8763001"/>
              <a:gd name="connsiteY3" fmla="*/ 86466 h 1210518"/>
              <a:gd name="connsiteX4" fmla="*/ 7533106 w 8763001"/>
              <a:gd name="connsiteY4" fmla="*/ 172931 h 1210518"/>
              <a:gd name="connsiteX5" fmla="*/ 7917448 w 8763001"/>
              <a:gd name="connsiteY5" fmla="*/ 259397 h 1210518"/>
              <a:gd name="connsiteX6" fmla="*/ 8378659 w 8763001"/>
              <a:gd name="connsiteY6" fmla="*/ 259397 h 1210518"/>
              <a:gd name="connsiteX7" fmla="*/ 8763001 w 8763001"/>
              <a:gd name="connsiteY7" fmla="*/ 217925 h 1210518"/>
              <a:gd name="connsiteX8" fmla="*/ 8763001 w 8763001"/>
              <a:gd name="connsiteY8" fmla="*/ 1210518 h 1210518"/>
              <a:gd name="connsiteX9" fmla="*/ 1 w 8763001"/>
              <a:gd name="connsiteY9" fmla="*/ 1210518 h 1210518"/>
              <a:gd name="connsiteX10" fmla="*/ 0 w 8763001"/>
              <a:gd name="connsiteY10" fmla="*/ 229201 h 1210518"/>
              <a:gd name="connsiteX11" fmla="*/ 381001 w 8763001"/>
              <a:gd name="connsiteY11" fmla="*/ 370113 h 1210518"/>
              <a:gd name="connsiteX0" fmla="*/ 381001 w 8763001"/>
              <a:gd name="connsiteY0" fmla="*/ 370113 h 1210518"/>
              <a:gd name="connsiteX1" fmla="*/ 1383633 w 8763001"/>
              <a:gd name="connsiteY1" fmla="*/ 382002 h 1210518"/>
              <a:gd name="connsiteX2" fmla="*/ 5842001 w 8763001"/>
              <a:gd name="connsiteY2" fmla="*/ 0 h 1210518"/>
              <a:gd name="connsiteX3" fmla="*/ 6841290 w 8763001"/>
              <a:gd name="connsiteY3" fmla="*/ 86466 h 1210518"/>
              <a:gd name="connsiteX4" fmla="*/ 7533106 w 8763001"/>
              <a:gd name="connsiteY4" fmla="*/ 172931 h 1210518"/>
              <a:gd name="connsiteX5" fmla="*/ 7917448 w 8763001"/>
              <a:gd name="connsiteY5" fmla="*/ 259397 h 1210518"/>
              <a:gd name="connsiteX6" fmla="*/ 8378659 w 8763001"/>
              <a:gd name="connsiteY6" fmla="*/ 259397 h 1210518"/>
              <a:gd name="connsiteX7" fmla="*/ 8763001 w 8763001"/>
              <a:gd name="connsiteY7" fmla="*/ 259397 h 1210518"/>
              <a:gd name="connsiteX8" fmla="*/ 8763001 w 8763001"/>
              <a:gd name="connsiteY8" fmla="*/ 1210518 h 1210518"/>
              <a:gd name="connsiteX9" fmla="*/ 1 w 8763001"/>
              <a:gd name="connsiteY9" fmla="*/ 1210518 h 1210518"/>
              <a:gd name="connsiteX10" fmla="*/ 0 w 8763001"/>
              <a:gd name="connsiteY10" fmla="*/ 229201 h 1210518"/>
              <a:gd name="connsiteX11" fmla="*/ 381001 w 8763001"/>
              <a:gd name="connsiteY11" fmla="*/ 370113 h 121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63001" h="1210518">
                <a:moveTo>
                  <a:pt x="381001" y="370113"/>
                </a:moveTo>
                <a:lnTo>
                  <a:pt x="1383633" y="382002"/>
                </a:lnTo>
                <a:lnTo>
                  <a:pt x="5842001" y="0"/>
                </a:lnTo>
                <a:lnTo>
                  <a:pt x="6841290" y="86466"/>
                </a:lnTo>
                <a:lnTo>
                  <a:pt x="7533106" y="172931"/>
                </a:lnTo>
                <a:lnTo>
                  <a:pt x="7917448" y="259397"/>
                </a:lnTo>
                <a:cubicBezTo>
                  <a:pt x="8096420" y="327308"/>
                  <a:pt x="8237734" y="259397"/>
                  <a:pt x="8378659" y="259397"/>
                </a:cubicBezTo>
                <a:cubicBezTo>
                  <a:pt x="8519584" y="259397"/>
                  <a:pt x="8724050" y="287335"/>
                  <a:pt x="8763001" y="259397"/>
                </a:cubicBezTo>
                <a:cubicBezTo>
                  <a:pt x="8759002" y="353257"/>
                  <a:pt x="8763001" y="956007"/>
                  <a:pt x="8763001" y="1210518"/>
                </a:cubicBezTo>
                <a:lnTo>
                  <a:pt x="1" y="1210518"/>
                </a:lnTo>
                <a:cubicBezTo>
                  <a:pt x="1" y="883412"/>
                  <a:pt x="0" y="556307"/>
                  <a:pt x="0" y="229201"/>
                </a:cubicBezTo>
                <a:lnTo>
                  <a:pt x="381001" y="370113"/>
                </a:lnTo>
                <a:close/>
              </a:path>
            </a:pathLst>
          </a:custGeom>
          <a:solidFill>
            <a:srgbClr val="3D87A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" y="723900"/>
            <a:ext cx="23622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spc="300" dirty="0">
                <a:latin typeface="+mn-lt"/>
              </a:rPr>
              <a:t>CALIFORNIA</a:t>
            </a:r>
          </a:p>
        </p:txBody>
      </p:sp>
      <p:pic>
        <p:nvPicPr>
          <p:cNvPr id="8" name="Picture 10" descr="C:\Users\krjacobs\Desktop\Noel Projs\2012-1116_BoardMtng\Wave Footer-600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6024562"/>
            <a:ext cx="68580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4876800" y="376238"/>
            <a:ext cx="3962400" cy="261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100" spc="300" dirty="0">
                <a:latin typeface="+mn-lt"/>
              </a:rPr>
              <a:t>DEPARTMENT OF WATER RESOURCES</a:t>
            </a:r>
          </a:p>
        </p:txBody>
      </p:sp>
      <p:pic>
        <p:nvPicPr>
          <p:cNvPr id="10" name="Picture 11" descr="C:\Users\krjacobs\Desktop\Noel Projs\2012-1116_BoardMtng\FloodSAFE-logo_cropped2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2209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3"/>
          <p:cNvCxnSpPr>
            <a:cxnSpLocks noChangeShapeType="1"/>
          </p:cNvCxnSpPr>
          <p:nvPr userDrawn="1"/>
        </p:nvCxnSpPr>
        <p:spPr bwMode="auto">
          <a:xfrm>
            <a:off x="228600" y="681038"/>
            <a:ext cx="86868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87512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6391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050" name="Picture 2" descr="C:\Users\krjacobs\Desktop\Noel Projs\2012-1116_BoardMtng\Photos\ribbon1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5410200"/>
            <a:ext cx="9144000" cy="6905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B372D-9483-428D-923C-B40D4A080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43B5D-A335-4158-8FAF-80B0DCE0E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00B94-3850-4D03-A9A5-5A0D7922E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C1B59-24B6-4F8A-9CCC-8F733899A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A1621-90FB-443F-8D48-B926AC3C4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9623B-95EF-4E30-AAFA-CF8F09597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70B2C-F87F-44B4-889C-711355DD6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5808E-1E46-4562-BBAB-905866E52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964BD-6D92-42C0-96EB-36A2D712B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51366D-9C18-4BC6-A5E2-087DADC53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8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2133600"/>
          </a:xfrm>
        </p:spPr>
        <p:txBody>
          <a:bodyPr/>
          <a:lstStyle/>
          <a:p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Preparations for </a:t>
            </a:r>
            <a:b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2013-2014 Flood Season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DFM Flood Maintenance Office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0" y="3962400"/>
            <a:ext cx="9144000" cy="137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Presented By: Noel Lerner, Former Chief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Flood Maintenance Office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Division of Flood Management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California Department of Water Resources</a:t>
            </a:r>
          </a:p>
          <a:p>
            <a:pPr eaLnBrk="1" hangingPunct="1">
              <a:lnSpc>
                <a:spcPct val="80000"/>
              </a:lnSpc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 bwMode="auto">
          <a:xfrm>
            <a:off x="0" y="3429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Friday December 20,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krjacobs\_Projects\_Noel's Projs\2013-11_Board Mtng\P1040229.JPG"/>
          <p:cNvPicPr>
            <a:picLocks noChangeAspect="1" noChangeArrowheads="1"/>
          </p:cNvPicPr>
          <p:nvPr/>
        </p:nvPicPr>
        <p:blipFill>
          <a:blip r:embed="rId3" cstate="print"/>
          <a:srcRect l="13622"/>
          <a:stretch>
            <a:fillRect/>
          </a:stretch>
        </p:blipFill>
        <p:spPr bwMode="auto">
          <a:xfrm>
            <a:off x="0" y="932839"/>
            <a:ext cx="4191000" cy="5925162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 bwMode="auto">
          <a:xfrm flipV="1">
            <a:off x="0" y="0"/>
            <a:ext cx="9144000" cy="1600200"/>
          </a:xfrm>
          <a:custGeom>
            <a:avLst/>
            <a:gdLst>
              <a:gd name="connsiteX0" fmla="*/ 88900 w 9220200"/>
              <a:gd name="connsiteY0" fmla="*/ 279400 h 1612900"/>
              <a:gd name="connsiteX1" fmla="*/ 1587500 w 9220200"/>
              <a:gd name="connsiteY1" fmla="*/ 533400 h 1612900"/>
              <a:gd name="connsiteX2" fmla="*/ 4673600 w 9220200"/>
              <a:gd name="connsiteY2" fmla="*/ 203200 h 1612900"/>
              <a:gd name="connsiteX3" fmla="*/ 6121400 w 9220200"/>
              <a:gd name="connsiteY3" fmla="*/ 0 h 1612900"/>
              <a:gd name="connsiteX4" fmla="*/ 7188200 w 9220200"/>
              <a:gd name="connsiteY4" fmla="*/ 63500 h 1612900"/>
              <a:gd name="connsiteX5" fmla="*/ 8305800 w 9220200"/>
              <a:gd name="connsiteY5" fmla="*/ 317500 h 1612900"/>
              <a:gd name="connsiteX6" fmla="*/ 8763000 w 9220200"/>
              <a:gd name="connsiteY6" fmla="*/ 330200 h 1612900"/>
              <a:gd name="connsiteX7" fmla="*/ 9220200 w 9220200"/>
              <a:gd name="connsiteY7" fmla="*/ 292100 h 1612900"/>
              <a:gd name="connsiteX8" fmla="*/ 9207500 w 9220200"/>
              <a:gd name="connsiteY8" fmla="*/ 1612900 h 1612900"/>
              <a:gd name="connsiteX9" fmla="*/ 0 w 9220200"/>
              <a:gd name="connsiteY9" fmla="*/ 1574800 h 1612900"/>
              <a:gd name="connsiteX10" fmla="*/ 12700 w 9220200"/>
              <a:gd name="connsiteY10" fmla="*/ 254000 h 1612900"/>
              <a:gd name="connsiteX11" fmla="*/ 88900 w 9220200"/>
              <a:gd name="connsiteY11" fmla="*/ 279400 h 1612900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304800 w 9525000"/>
              <a:gd name="connsiteY9" fmla="*/ 157480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393700 w 9525000"/>
              <a:gd name="connsiteY0" fmla="*/ 279400 h 1854835"/>
              <a:gd name="connsiteX1" fmla="*/ 1892300 w 9525000"/>
              <a:gd name="connsiteY1" fmla="*/ 533400 h 1854835"/>
              <a:gd name="connsiteX2" fmla="*/ 4978400 w 9525000"/>
              <a:gd name="connsiteY2" fmla="*/ 203200 h 1854835"/>
              <a:gd name="connsiteX3" fmla="*/ 6426200 w 9525000"/>
              <a:gd name="connsiteY3" fmla="*/ 0 h 1854835"/>
              <a:gd name="connsiteX4" fmla="*/ 7493000 w 9525000"/>
              <a:gd name="connsiteY4" fmla="*/ 63500 h 1854835"/>
              <a:gd name="connsiteX5" fmla="*/ 8610600 w 9525000"/>
              <a:gd name="connsiteY5" fmla="*/ 317500 h 1854835"/>
              <a:gd name="connsiteX6" fmla="*/ 9067800 w 9525000"/>
              <a:gd name="connsiteY6" fmla="*/ 330200 h 1854835"/>
              <a:gd name="connsiteX7" fmla="*/ 9525000 w 9525000"/>
              <a:gd name="connsiteY7" fmla="*/ 292100 h 1854835"/>
              <a:gd name="connsiteX8" fmla="*/ 9512300 w 9525000"/>
              <a:gd name="connsiteY8" fmla="*/ 1612900 h 1854835"/>
              <a:gd name="connsiteX9" fmla="*/ 0 w 9525000"/>
              <a:gd name="connsiteY9" fmla="*/ 1854835 h 1854835"/>
              <a:gd name="connsiteX10" fmla="*/ 0 w 9525000"/>
              <a:gd name="connsiteY10" fmla="*/ 241935 h 1854835"/>
              <a:gd name="connsiteX11" fmla="*/ 393700 w 9525000"/>
              <a:gd name="connsiteY11" fmla="*/ 279400 h 1854835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762000 w 9525000"/>
              <a:gd name="connsiteY9" fmla="*/ 129032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304800 w 9525000"/>
              <a:gd name="connsiteY9" fmla="*/ 145161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88900 w 9220200"/>
              <a:gd name="connsiteY0" fmla="*/ 279400 h 1612900"/>
              <a:gd name="connsiteX1" fmla="*/ 1587500 w 9220200"/>
              <a:gd name="connsiteY1" fmla="*/ 533400 h 1612900"/>
              <a:gd name="connsiteX2" fmla="*/ 4673600 w 9220200"/>
              <a:gd name="connsiteY2" fmla="*/ 203200 h 1612900"/>
              <a:gd name="connsiteX3" fmla="*/ 6121400 w 9220200"/>
              <a:gd name="connsiteY3" fmla="*/ 0 h 1612900"/>
              <a:gd name="connsiteX4" fmla="*/ 7188200 w 9220200"/>
              <a:gd name="connsiteY4" fmla="*/ 63500 h 1612900"/>
              <a:gd name="connsiteX5" fmla="*/ 8305800 w 9220200"/>
              <a:gd name="connsiteY5" fmla="*/ 317500 h 1612900"/>
              <a:gd name="connsiteX6" fmla="*/ 8763000 w 9220200"/>
              <a:gd name="connsiteY6" fmla="*/ 330200 h 1612900"/>
              <a:gd name="connsiteX7" fmla="*/ 9220200 w 9220200"/>
              <a:gd name="connsiteY7" fmla="*/ 292100 h 1612900"/>
              <a:gd name="connsiteX8" fmla="*/ 9207500 w 9220200"/>
              <a:gd name="connsiteY8" fmla="*/ 1612900 h 1612900"/>
              <a:gd name="connsiteX9" fmla="*/ 0 w 9220200"/>
              <a:gd name="connsiteY9" fmla="*/ 1451610 h 1612900"/>
              <a:gd name="connsiteX10" fmla="*/ 0 w 9220200"/>
              <a:gd name="connsiteY10" fmla="*/ 322580 h 1612900"/>
              <a:gd name="connsiteX11" fmla="*/ 88900 w 9220200"/>
              <a:gd name="connsiteY11" fmla="*/ 279400 h 1612900"/>
              <a:gd name="connsiteX0" fmla="*/ 88900 w 9220200"/>
              <a:gd name="connsiteY0" fmla="*/ 279400 h 1451610"/>
              <a:gd name="connsiteX1" fmla="*/ 1587500 w 9220200"/>
              <a:gd name="connsiteY1" fmla="*/ 533400 h 1451610"/>
              <a:gd name="connsiteX2" fmla="*/ 4673600 w 9220200"/>
              <a:gd name="connsiteY2" fmla="*/ 203200 h 1451610"/>
              <a:gd name="connsiteX3" fmla="*/ 6121400 w 9220200"/>
              <a:gd name="connsiteY3" fmla="*/ 0 h 1451610"/>
              <a:gd name="connsiteX4" fmla="*/ 7188200 w 9220200"/>
              <a:gd name="connsiteY4" fmla="*/ 63500 h 1451610"/>
              <a:gd name="connsiteX5" fmla="*/ 8305800 w 9220200"/>
              <a:gd name="connsiteY5" fmla="*/ 317500 h 1451610"/>
              <a:gd name="connsiteX6" fmla="*/ 8763000 w 9220200"/>
              <a:gd name="connsiteY6" fmla="*/ 330200 h 1451610"/>
              <a:gd name="connsiteX7" fmla="*/ 9220200 w 9220200"/>
              <a:gd name="connsiteY7" fmla="*/ 292100 h 1451610"/>
              <a:gd name="connsiteX8" fmla="*/ 8839200 w 9220200"/>
              <a:gd name="connsiteY8" fmla="*/ 1129030 h 1451610"/>
              <a:gd name="connsiteX9" fmla="*/ 0 w 9220200"/>
              <a:gd name="connsiteY9" fmla="*/ 1451610 h 1451610"/>
              <a:gd name="connsiteX10" fmla="*/ 0 w 9220200"/>
              <a:gd name="connsiteY10" fmla="*/ 322580 h 1451610"/>
              <a:gd name="connsiteX11" fmla="*/ 88900 w 9220200"/>
              <a:gd name="connsiteY11" fmla="*/ 279400 h 1451610"/>
              <a:gd name="connsiteX0" fmla="*/ 88900 w 9220200"/>
              <a:gd name="connsiteY0" fmla="*/ 279400 h 1451610"/>
              <a:gd name="connsiteX1" fmla="*/ 1587500 w 9220200"/>
              <a:gd name="connsiteY1" fmla="*/ 533400 h 1451610"/>
              <a:gd name="connsiteX2" fmla="*/ 4673600 w 9220200"/>
              <a:gd name="connsiteY2" fmla="*/ 203200 h 1451610"/>
              <a:gd name="connsiteX3" fmla="*/ 6121400 w 9220200"/>
              <a:gd name="connsiteY3" fmla="*/ 0 h 1451610"/>
              <a:gd name="connsiteX4" fmla="*/ 7188200 w 9220200"/>
              <a:gd name="connsiteY4" fmla="*/ 63500 h 1451610"/>
              <a:gd name="connsiteX5" fmla="*/ 8305800 w 9220200"/>
              <a:gd name="connsiteY5" fmla="*/ 317500 h 1451610"/>
              <a:gd name="connsiteX6" fmla="*/ 8763000 w 9220200"/>
              <a:gd name="connsiteY6" fmla="*/ 330200 h 1451610"/>
              <a:gd name="connsiteX7" fmla="*/ 9220200 w 9220200"/>
              <a:gd name="connsiteY7" fmla="*/ 292100 h 1451610"/>
              <a:gd name="connsiteX8" fmla="*/ 9144000 w 9220200"/>
              <a:gd name="connsiteY8" fmla="*/ 1451610 h 1451610"/>
              <a:gd name="connsiteX9" fmla="*/ 0 w 9220200"/>
              <a:gd name="connsiteY9" fmla="*/ 1451610 h 1451610"/>
              <a:gd name="connsiteX10" fmla="*/ 0 w 9220200"/>
              <a:gd name="connsiteY10" fmla="*/ 322580 h 1451610"/>
              <a:gd name="connsiteX11" fmla="*/ 88900 w 92202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30200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403225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828800 w 9144000"/>
              <a:gd name="connsiteY1" fmla="*/ 69124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828800 w 9144000"/>
              <a:gd name="connsiteY1" fmla="*/ 69124 h 1451610"/>
              <a:gd name="connsiteX2" fmla="*/ 6096000 w 9144000"/>
              <a:gd name="connsiteY2" fmla="*/ 552994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15900 h 1388110"/>
              <a:gd name="connsiteX1" fmla="*/ 1828800 w 9144000"/>
              <a:gd name="connsiteY1" fmla="*/ 5624 h 1388110"/>
              <a:gd name="connsiteX2" fmla="*/ 6096000 w 9144000"/>
              <a:gd name="connsiteY2" fmla="*/ 489494 h 1388110"/>
              <a:gd name="connsiteX3" fmla="*/ 7162800 w 9144000"/>
              <a:gd name="connsiteY3" fmla="*/ 420370 h 1388110"/>
              <a:gd name="connsiteX4" fmla="*/ 7188200 w 9144000"/>
              <a:gd name="connsiteY4" fmla="*/ 0 h 1388110"/>
              <a:gd name="connsiteX5" fmla="*/ 8305800 w 9144000"/>
              <a:gd name="connsiteY5" fmla="*/ 254000 h 1388110"/>
              <a:gd name="connsiteX6" fmla="*/ 8763000 w 9144000"/>
              <a:gd name="connsiteY6" fmla="*/ 259080 h 1388110"/>
              <a:gd name="connsiteX7" fmla="*/ 9144000 w 9144000"/>
              <a:gd name="connsiteY7" fmla="*/ 212997 h 1388110"/>
              <a:gd name="connsiteX8" fmla="*/ 9144000 w 9144000"/>
              <a:gd name="connsiteY8" fmla="*/ 1388110 h 1388110"/>
              <a:gd name="connsiteX9" fmla="*/ 0 w 9144000"/>
              <a:gd name="connsiteY9" fmla="*/ 1388110 h 1388110"/>
              <a:gd name="connsiteX10" fmla="*/ 0 w 9144000"/>
              <a:gd name="connsiteY10" fmla="*/ 259080 h 1388110"/>
              <a:gd name="connsiteX11" fmla="*/ 88900 w 9144000"/>
              <a:gd name="connsiteY11" fmla="*/ 215900 h 1388110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483870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53456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483870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69124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533400 w 9144000"/>
              <a:gd name="connsiteY0" fmla="*/ 0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69124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533400 w 9144000"/>
              <a:gd name="connsiteY11" fmla="*/ 0 h 1382486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096000 w 9144000"/>
              <a:gd name="connsiteY2" fmla="*/ 414746 h 1451610"/>
              <a:gd name="connsiteX3" fmla="*/ 7162800 w 9144000"/>
              <a:gd name="connsiteY3" fmla="*/ 345621 h 1451610"/>
              <a:gd name="connsiteX4" fmla="*/ 7772400 w 9144000"/>
              <a:gd name="connsiteY4" fmla="*/ 276497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7772400 w 9144000"/>
              <a:gd name="connsiteY4" fmla="*/ 276497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276497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276497 h 1451610"/>
              <a:gd name="connsiteX7" fmla="*/ 9144000 w 9144000"/>
              <a:gd name="connsiteY7" fmla="*/ 207373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1451610">
                <a:moveTo>
                  <a:pt x="533400" y="69124"/>
                </a:moveTo>
                <a:lnTo>
                  <a:pt x="3505200" y="0"/>
                </a:lnTo>
                <a:lnTo>
                  <a:pt x="6858000" y="276497"/>
                </a:lnTo>
                <a:lnTo>
                  <a:pt x="7162800" y="345621"/>
                </a:lnTo>
                <a:lnTo>
                  <a:pt x="8001000" y="345621"/>
                </a:lnTo>
                <a:cubicBezTo>
                  <a:pt x="8102600" y="299538"/>
                  <a:pt x="8318500" y="288018"/>
                  <a:pt x="8458200" y="276497"/>
                </a:cubicBezTo>
                <a:cubicBezTo>
                  <a:pt x="8597900" y="264976"/>
                  <a:pt x="8661400" y="299539"/>
                  <a:pt x="8839200" y="276497"/>
                </a:cubicBezTo>
                <a:lnTo>
                  <a:pt x="9144000" y="207373"/>
                </a:lnTo>
                <a:lnTo>
                  <a:pt x="9144000" y="1451610"/>
                </a:lnTo>
                <a:lnTo>
                  <a:pt x="0" y="1451610"/>
                </a:lnTo>
                <a:lnTo>
                  <a:pt x="0" y="322580"/>
                </a:lnTo>
                <a:lnTo>
                  <a:pt x="533400" y="69124"/>
                </a:lnTo>
                <a:close/>
              </a:path>
            </a:pathLst>
          </a:custGeom>
          <a:solidFill>
            <a:srgbClr val="3D87A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2" descr="C:\Users\krjacobs\Desktop\Noel Projs\2012-1116_BoardMtng\ribbon1.png"/>
          <p:cNvPicPr>
            <a:picLocks noChangeAspect="1" noChangeArrowheads="1"/>
          </p:cNvPicPr>
          <p:nvPr/>
        </p:nvPicPr>
        <p:blipFill>
          <a:blip r:embed="rId4" cstate="print"/>
          <a:srcRect l="2350" r="19110"/>
          <a:stretch>
            <a:fillRect/>
          </a:stretch>
        </p:blipFill>
        <p:spPr bwMode="auto">
          <a:xfrm>
            <a:off x="0" y="990600"/>
            <a:ext cx="91440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2400" y="6438900"/>
            <a:ext cx="23622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spc="300" dirty="0">
                <a:solidFill>
                  <a:schemeClr val="bg1"/>
                </a:solidFill>
                <a:latin typeface="+mn-lt"/>
              </a:rPr>
              <a:t>CALIFORNIA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6443663"/>
            <a:ext cx="4114800" cy="261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100" spc="300" dirty="0">
                <a:latin typeface="+mn-lt"/>
              </a:rPr>
              <a:t>DEPARTMENT OF WATER RESOURCES</a:t>
            </a:r>
          </a:p>
        </p:txBody>
      </p:sp>
      <p:pic>
        <p:nvPicPr>
          <p:cNvPr id="9" name="Picture 11" descr="C:\Users\krjacobs\Desktop\Noel Projs\2012-1116_BoardMtng\FloodSAFE-logo_cropped2.png"/>
          <p:cNvPicPr>
            <a:picLocks noChangeAspect="1" noChangeArrowheads="1"/>
          </p:cNvPicPr>
          <p:nvPr/>
        </p:nvPicPr>
        <p:blipFill>
          <a:blip r:embed="rId5" cstate="print"/>
          <a:srcRect t="16849"/>
          <a:stretch>
            <a:fillRect/>
          </a:stretch>
        </p:blipFill>
        <p:spPr bwMode="auto">
          <a:xfrm>
            <a:off x="228600" y="6019800"/>
            <a:ext cx="2209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11"/>
          <p:cNvCxnSpPr>
            <a:cxnSpLocks noChangeShapeType="1"/>
          </p:cNvCxnSpPr>
          <p:nvPr/>
        </p:nvCxnSpPr>
        <p:spPr bwMode="auto">
          <a:xfrm>
            <a:off x="228600" y="6396038"/>
            <a:ext cx="86106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886200" y="1828800"/>
            <a:ext cx="5029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15000"/>
              </a:spcBef>
              <a:spcAft>
                <a:spcPct val="3000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Levee Rehabilitation and Repair (Cont.)</a:t>
            </a:r>
          </a:p>
          <a:p>
            <a:pPr marL="288925" lvl="4" indent="-3175" algn="l">
              <a:spcBef>
                <a:spcPct val="15000"/>
              </a:spcBef>
              <a:spcAft>
                <a:spcPct val="30000"/>
              </a:spcAft>
              <a:defRPr/>
            </a:pPr>
            <a:r>
              <a:rPr lang="en-US" b="1" i="1" kern="0" noProof="0" dirty="0" smtClean="0">
                <a:latin typeface="Calibri" pitchFamily="34" charset="0"/>
                <a:cs typeface="Calibri" pitchFamily="34" charset="0"/>
              </a:rPr>
              <a:t>Sacramento River Bank Protection Project (SRBPP)</a:t>
            </a:r>
          </a:p>
          <a:p>
            <a:pPr marL="566738" lvl="4" indent="-219075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Continued design and real estate activities for 7 erosion repair sites on the Sacramento River</a:t>
            </a:r>
          </a:p>
          <a:p>
            <a:pPr marL="566738" lvl="4" indent="-219075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Constructed 2 setback levees along Cache Creek</a:t>
            </a:r>
          </a:p>
          <a:p>
            <a:pPr marL="566738" lvl="4" indent="-219075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Continued design and real estate activities for 2 additional setback levees along Cache Creek </a:t>
            </a:r>
          </a:p>
          <a:p>
            <a:pPr marL="566738" lvl="4" indent="-219075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Continued work towards USACE authorization of an additional 80,000 linear feet of erosion repair under the current Project</a:t>
            </a:r>
          </a:p>
          <a:p>
            <a:pPr marL="1023938" lvl="5" indent="-219075">
              <a:spcBef>
                <a:spcPct val="15000"/>
              </a:spcBef>
              <a:spcAft>
                <a:spcPct val="30000"/>
              </a:spcAft>
              <a:defRPr/>
            </a:pPr>
            <a:endParaRPr lang="en-US" kern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231775" lvl="4" algn="l">
              <a:spcBef>
                <a:spcPct val="15000"/>
              </a:spcBef>
              <a:spcAft>
                <a:spcPct val="30000"/>
              </a:spcAft>
              <a:defRPr/>
            </a:pPr>
            <a:endParaRPr lang="en-US" b="1" kern="0" noProof="0" dirty="0" smtClean="0">
              <a:latin typeface="Calibri" pitchFamily="34" charset="0"/>
              <a:cs typeface="Calibri" pitchFamily="34" charset="0"/>
            </a:endParaRPr>
          </a:p>
          <a:p>
            <a:pPr marL="231775" lvl="4" algn="l">
              <a:spcBef>
                <a:spcPct val="15000"/>
              </a:spcBef>
              <a:spcAft>
                <a:spcPct val="30000"/>
              </a:spcAft>
              <a:defRPr/>
            </a:pPr>
            <a:endParaRPr lang="en-US" b="1" kern="0" noProof="0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tabLst>
                <a:tab pos="63500" algn="l"/>
                <a:tab pos="800100" algn="l"/>
              </a:tabLst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4" name="Picture 6" descr="C:\Users\krjacobs\Desktop\Noel Projs\2012-1116_BoardMtng\480px-Seal_of_the_California_Department_of_Water_Resources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52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371600" y="152400"/>
            <a:ext cx="723900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400" b="1" dirty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Sacramento River </a:t>
            </a:r>
            <a:r>
              <a:rPr lang="en-US" sz="3400" b="1" dirty="0" smtClean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Flood Control System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1600" y="609600"/>
            <a:ext cx="7239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i="1" dirty="0" smtClean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CVFPP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krjacobs\_Projects\_Noel's Projs\2013-11_Board Mtng\WadsworthCanal3.jpg"/>
          <p:cNvPicPr>
            <a:picLocks noChangeAspect="1" noChangeArrowheads="1"/>
          </p:cNvPicPr>
          <p:nvPr/>
        </p:nvPicPr>
        <p:blipFill>
          <a:blip r:embed="rId3" cstate="print"/>
          <a:srcRect b="11501"/>
          <a:stretch>
            <a:fillRect/>
          </a:stretch>
        </p:blipFill>
        <p:spPr bwMode="auto">
          <a:xfrm>
            <a:off x="0" y="1371599"/>
            <a:ext cx="4114800" cy="5486401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 bwMode="auto">
          <a:xfrm flipV="1">
            <a:off x="0" y="0"/>
            <a:ext cx="9144000" cy="1600200"/>
          </a:xfrm>
          <a:custGeom>
            <a:avLst/>
            <a:gdLst>
              <a:gd name="connsiteX0" fmla="*/ 88900 w 9220200"/>
              <a:gd name="connsiteY0" fmla="*/ 279400 h 1612900"/>
              <a:gd name="connsiteX1" fmla="*/ 1587500 w 9220200"/>
              <a:gd name="connsiteY1" fmla="*/ 533400 h 1612900"/>
              <a:gd name="connsiteX2" fmla="*/ 4673600 w 9220200"/>
              <a:gd name="connsiteY2" fmla="*/ 203200 h 1612900"/>
              <a:gd name="connsiteX3" fmla="*/ 6121400 w 9220200"/>
              <a:gd name="connsiteY3" fmla="*/ 0 h 1612900"/>
              <a:gd name="connsiteX4" fmla="*/ 7188200 w 9220200"/>
              <a:gd name="connsiteY4" fmla="*/ 63500 h 1612900"/>
              <a:gd name="connsiteX5" fmla="*/ 8305800 w 9220200"/>
              <a:gd name="connsiteY5" fmla="*/ 317500 h 1612900"/>
              <a:gd name="connsiteX6" fmla="*/ 8763000 w 9220200"/>
              <a:gd name="connsiteY6" fmla="*/ 330200 h 1612900"/>
              <a:gd name="connsiteX7" fmla="*/ 9220200 w 9220200"/>
              <a:gd name="connsiteY7" fmla="*/ 292100 h 1612900"/>
              <a:gd name="connsiteX8" fmla="*/ 9207500 w 9220200"/>
              <a:gd name="connsiteY8" fmla="*/ 1612900 h 1612900"/>
              <a:gd name="connsiteX9" fmla="*/ 0 w 9220200"/>
              <a:gd name="connsiteY9" fmla="*/ 1574800 h 1612900"/>
              <a:gd name="connsiteX10" fmla="*/ 12700 w 9220200"/>
              <a:gd name="connsiteY10" fmla="*/ 254000 h 1612900"/>
              <a:gd name="connsiteX11" fmla="*/ 88900 w 9220200"/>
              <a:gd name="connsiteY11" fmla="*/ 279400 h 1612900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304800 w 9525000"/>
              <a:gd name="connsiteY9" fmla="*/ 157480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393700 w 9525000"/>
              <a:gd name="connsiteY0" fmla="*/ 279400 h 1854835"/>
              <a:gd name="connsiteX1" fmla="*/ 1892300 w 9525000"/>
              <a:gd name="connsiteY1" fmla="*/ 533400 h 1854835"/>
              <a:gd name="connsiteX2" fmla="*/ 4978400 w 9525000"/>
              <a:gd name="connsiteY2" fmla="*/ 203200 h 1854835"/>
              <a:gd name="connsiteX3" fmla="*/ 6426200 w 9525000"/>
              <a:gd name="connsiteY3" fmla="*/ 0 h 1854835"/>
              <a:gd name="connsiteX4" fmla="*/ 7493000 w 9525000"/>
              <a:gd name="connsiteY4" fmla="*/ 63500 h 1854835"/>
              <a:gd name="connsiteX5" fmla="*/ 8610600 w 9525000"/>
              <a:gd name="connsiteY5" fmla="*/ 317500 h 1854835"/>
              <a:gd name="connsiteX6" fmla="*/ 9067800 w 9525000"/>
              <a:gd name="connsiteY6" fmla="*/ 330200 h 1854835"/>
              <a:gd name="connsiteX7" fmla="*/ 9525000 w 9525000"/>
              <a:gd name="connsiteY7" fmla="*/ 292100 h 1854835"/>
              <a:gd name="connsiteX8" fmla="*/ 9512300 w 9525000"/>
              <a:gd name="connsiteY8" fmla="*/ 1612900 h 1854835"/>
              <a:gd name="connsiteX9" fmla="*/ 0 w 9525000"/>
              <a:gd name="connsiteY9" fmla="*/ 1854835 h 1854835"/>
              <a:gd name="connsiteX10" fmla="*/ 0 w 9525000"/>
              <a:gd name="connsiteY10" fmla="*/ 241935 h 1854835"/>
              <a:gd name="connsiteX11" fmla="*/ 393700 w 9525000"/>
              <a:gd name="connsiteY11" fmla="*/ 279400 h 1854835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762000 w 9525000"/>
              <a:gd name="connsiteY9" fmla="*/ 129032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304800 w 9525000"/>
              <a:gd name="connsiteY9" fmla="*/ 145161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88900 w 9220200"/>
              <a:gd name="connsiteY0" fmla="*/ 279400 h 1612900"/>
              <a:gd name="connsiteX1" fmla="*/ 1587500 w 9220200"/>
              <a:gd name="connsiteY1" fmla="*/ 533400 h 1612900"/>
              <a:gd name="connsiteX2" fmla="*/ 4673600 w 9220200"/>
              <a:gd name="connsiteY2" fmla="*/ 203200 h 1612900"/>
              <a:gd name="connsiteX3" fmla="*/ 6121400 w 9220200"/>
              <a:gd name="connsiteY3" fmla="*/ 0 h 1612900"/>
              <a:gd name="connsiteX4" fmla="*/ 7188200 w 9220200"/>
              <a:gd name="connsiteY4" fmla="*/ 63500 h 1612900"/>
              <a:gd name="connsiteX5" fmla="*/ 8305800 w 9220200"/>
              <a:gd name="connsiteY5" fmla="*/ 317500 h 1612900"/>
              <a:gd name="connsiteX6" fmla="*/ 8763000 w 9220200"/>
              <a:gd name="connsiteY6" fmla="*/ 330200 h 1612900"/>
              <a:gd name="connsiteX7" fmla="*/ 9220200 w 9220200"/>
              <a:gd name="connsiteY7" fmla="*/ 292100 h 1612900"/>
              <a:gd name="connsiteX8" fmla="*/ 9207500 w 9220200"/>
              <a:gd name="connsiteY8" fmla="*/ 1612900 h 1612900"/>
              <a:gd name="connsiteX9" fmla="*/ 0 w 9220200"/>
              <a:gd name="connsiteY9" fmla="*/ 1451610 h 1612900"/>
              <a:gd name="connsiteX10" fmla="*/ 0 w 9220200"/>
              <a:gd name="connsiteY10" fmla="*/ 322580 h 1612900"/>
              <a:gd name="connsiteX11" fmla="*/ 88900 w 9220200"/>
              <a:gd name="connsiteY11" fmla="*/ 279400 h 1612900"/>
              <a:gd name="connsiteX0" fmla="*/ 88900 w 9220200"/>
              <a:gd name="connsiteY0" fmla="*/ 279400 h 1451610"/>
              <a:gd name="connsiteX1" fmla="*/ 1587500 w 9220200"/>
              <a:gd name="connsiteY1" fmla="*/ 533400 h 1451610"/>
              <a:gd name="connsiteX2" fmla="*/ 4673600 w 9220200"/>
              <a:gd name="connsiteY2" fmla="*/ 203200 h 1451610"/>
              <a:gd name="connsiteX3" fmla="*/ 6121400 w 9220200"/>
              <a:gd name="connsiteY3" fmla="*/ 0 h 1451610"/>
              <a:gd name="connsiteX4" fmla="*/ 7188200 w 9220200"/>
              <a:gd name="connsiteY4" fmla="*/ 63500 h 1451610"/>
              <a:gd name="connsiteX5" fmla="*/ 8305800 w 9220200"/>
              <a:gd name="connsiteY5" fmla="*/ 317500 h 1451610"/>
              <a:gd name="connsiteX6" fmla="*/ 8763000 w 9220200"/>
              <a:gd name="connsiteY6" fmla="*/ 330200 h 1451610"/>
              <a:gd name="connsiteX7" fmla="*/ 9220200 w 9220200"/>
              <a:gd name="connsiteY7" fmla="*/ 292100 h 1451610"/>
              <a:gd name="connsiteX8" fmla="*/ 8839200 w 9220200"/>
              <a:gd name="connsiteY8" fmla="*/ 1129030 h 1451610"/>
              <a:gd name="connsiteX9" fmla="*/ 0 w 9220200"/>
              <a:gd name="connsiteY9" fmla="*/ 1451610 h 1451610"/>
              <a:gd name="connsiteX10" fmla="*/ 0 w 9220200"/>
              <a:gd name="connsiteY10" fmla="*/ 322580 h 1451610"/>
              <a:gd name="connsiteX11" fmla="*/ 88900 w 9220200"/>
              <a:gd name="connsiteY11" fmla="*/ 279400 h 1451610"/>
              <a:gd name="connsiteX0" fmla="*/ 88900 w 9220200"/>
              <a:gd name="connsiteY0" fmla="*/ 279400 h 1451610"/>
              <a:gd name="connsiteX1" fmla="*/ 1587500 w 9220200"/>
              <a:gd name="connsiteY1" fmla="*/ 533400 h 1451610"/>
              <a:gd name="connsiteX2" fmla="*/ 4673600 w 9220200"/>
              <a:gd name="connsiteY2" fmla="*/ 203200 h 1451610"/>
              <a:gd name="connsiteX3" fmla="*/ 6121400 w 9220200"/>
              <a:gd name="connsiteY3" fmla="*/ 0 h 1451610"/>
              <a:gd name="connsiteX4" fmla="*/ 7188200 w 9220200"/>
              <a:gd name="connsiteY4" fmla="*/ 63500 h 1451610"/>
              <a:gd name="connsiteX5" fmla="*/ 8305800 w 9220200"/>
              <a:gd name="connsiteY5" fmla="*/ 317500 h 1451610"/>
              <a:gd name="connsiteX6" fmla="*/ 8763000 w 9220200"/>
              <a:gd name="connsiteY6" fmla="*/ 330200 h 1451610"/>
              <a:gd name="connsiteX7" fmla="*/ 9220200 w 9220200"/>
              <a:gd name="connsiteY7" fmla="*/ 292100 h 1451610"/>
              <a:gd name="connsiteX8" fmla="*/ 9144000 w 9220200"/>
              <a:gd name="connsiteY8" fmla="*/ 1451610 h 1451610"/>
              <a:gd name="connsiteX9" fmla="*/ 0 w 9220200"/>
              <a:gd name="connsiteY9" fmla="*/ 1451610 h 1451610"/>
              <a:gd name="connsiteX10" fmla="*/ 0 w 9220200"/>
              <a:gd name="connsiteY10" fmla="*/ 322580 h 1451610"/>
              <a:gd name="connsiteX11" fmla="*/ 88900 w 92202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30200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403225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828800 w 9144000"/>
              <a:gd name="connsiteY1" fmla="*/ 69124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828800 w 9144000"/>
              <a:gd name="connsiteY1" fmla="*/ 69124 h 1451610"/>
              <a:gd name="connsiteX2" fmla="*/ 6096000 w 9144000"/>
              <a:gd name="connsiteY2" fmla="*/ 552994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15900 h 1388110"/>
              <a:gd name="connsiteX1" fmla="*/ 1828800 w 9144000"/>
              <a:gd name="connsiteY1" fmla="*/ 5624 h 1388110"/>
              <a:gd name="connsiteX2" fmla="*/ 6096000 w 9144000"/>
              <a:gd name="connsiteY2" fmla="*/ 489494 h 1388110"/>
              <a:gd name="connsiteX3" fmla="*/ 7162800 w 9144000"/>
              <a:gd name="connsiteY3" fmla="*/ 420370 h 1388110"/>
              <a:gd name="connsiteX4" fmla="*/ 7188200 w 9144000"/>
              <a:gd name="connsiteY4" fmla="*/ 0 h 1388110"/>
              <a:gd name="connsiteX5" fmla="*/ 8305800 w 9144000"/>
              <a:gd name="connsiteY5" fmla="*/ 254000 h 1388110"/>
              <a:gd name="connsiteX6" fmla="*/ 8763000 w 9144000"/>
              <a:gd name="connsiteY6" fmla="*/ 259080 h 1388110"/>
              <a:gd name="connsiteX7" fmla="*/ 9144000 w 9144000"/>
              <a:gd name="connsiteY7" fmla="*/ 212997 h 1388110"/>
              <a:gd name="connsiteX8" fmla="*/ 9144000 w 9144000"/>
              <a:gd name="connsiteY8" fmla="*/ 1388110 h 1388110"/>
              <a:gd name="connsiteX9" fmla="*/ 0 w 9144000"/>
              <a:gd name="connsiteY9" fmla="*/ 1388110 h 1388110"/>
              <a:gd name="connsiteX10" fmla="*/ 0 w 9144000"/>
              <a:gd name="connsiteY10" fmla="*/ 259080 h 1388110"/>
              <a:gd name="connsiteX11" fmla="*/ 88900 w 9144000"/>
              <a:gd name="connsiteY11" fmla="*/ 215900 h 1388110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483870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53456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483870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69124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533400 w 9144000"/>
              <a:gd name="connsiteY0" fmla="*/ 0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69124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533400 w 9144000"/>
              <a:gd name="connsiteY11" fmla="*/ 0 h 1382486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096000 w 9144000"/>
              <a:gd name="connsiteY2" fmla="*/ 414746 h 1451610"/>
              <a:gd name="connsiteX3" fmla="*/ 7162800 w 9144000"/>
              <a:gd name="connsiteY3" fmla="*/ 345621 h 1451610"/>
              <a:gd name="connsiteX4" fmla="*/ 7772400 w 9144000"/>
              <a:gd name="connsiteY4" fmla="*/ 276497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7772400 w 9144000"/>
              <a:gd name="connsiteY4" fmla="*/ 276497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276497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276497 h 1451610"/>
              <a:gd name="connsiteX7" fmla="*/ 9144000 w 9144000"/>
              <a:gd name="connsiteY7" fmla="*/ 207373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1451610">
                <a:moveTo>
                  <a:pt x="533400" y="69124"/>
                </a:moveTo>
                <a:lnTo>
                  <a:pt x="3505200" y="0"/>
                </a:lnTo>
                <a:lnTo>
                  <a:pt x="6858000" y="276497"/>
                </a:lnTo>
                <a:lnTo>
                  <a:pt x="7162800" y="345621"/>
                </a:lnTo>
                <a:lnTo>
                  <a:pt x="8001000" y="345621"/>
                </a:lnTo>
                <a:cubicBezTo>
                  <a:pt x="8102600" y="299538"/>
                  <a:pt x="8318500" y="288018"/>
                  <a:pt x="8458200" y="276497"/>
                </a:cubicBezTo>
                <a:cubicBezTo>
                  <a:pt x="8597900" y="264976"/>
                  <a:pt x="8661400" y="299539"/>
                  <a:pt x="8839200" y="276497"/>
                </a:cubicBezTo>
                <a:lnTo>
                  <a:pt x="9144000" y="207373"/>
                </a:lnTo>
                <a:lnTo>
                  <a:pt x="9144000" y="1451610"/>
                </a:lnTo>
                <a:lnTo>
                  <a:pt x="0" y="1451610"/>
                </a:lnTo>
                <a:lnTo>
                  <a:pt x="0" y="322580"/>
                </a:lnTo>
                <a:lnTo>
                  <a:pt x="533400" y="69124"/>
                </a:lnTo>
                <a:close/>
              </a:path>
            </a:pathLst>
          </a:custGeom>
          <a:solidFill>
            <a:srgbClr val="3D87A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2" descr="C:\Users\krjacobs\Desktop\Noel Projs\2012-1116_BoardMtng\ribbon1.png"/>
          <p:cNvPicPr>
            <a:picLocks noChangeAspect="1" noChangeArrowheads="1"/>
          </p:cNvPicPr>
          <p:nvPr/>
        </p:nvPicPr>
        <p:blipFill>
          <a:blip r:embed="rId4" cstate="print"/>
          <a:srcRect l="2350" r="19110"/>
          <a:stretch>
            <a:fillRect/>
          </a:stretch>
        </p:blipFill>
        <p:spPr bwMode="auto">
          <a:xfrm>
            <a:off x="0" y="990600"/>
            <a:ext cx="91440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2400" y="6438900"/>
            <a:ext cx="23622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spc="300" dirty="0">
                <a:solidFill>
                  <a:schemeClr val="bg1"/>
                </a:solidFill>
                <a:latin typeface="+mn-lt"/>
              </a:rPr>
              <a:t>CALIFORNIA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6443663"/>
            <a:ext cx="4114800" cy="261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100" spc="300" dirty="0">
                <a:latin typeface="+mn-lt"/>
              </a:rPr>
              <a:t>DEPARTMENT OF WATER RESOURCES</a:t>
            </a:r>
          </a:p>
        </p:txBody>
      </p:sp>
      <p:pic>
        <p:nvPicPr>
          <p:cNvPr id="9" name="Picture 11" descr="C:\Users\krjacobs\Desktop\Noel Projs\2012-1116_BoardMtng\FloodSAFE-logo_cropped2.png"/>
          <p:cNvPicPr>
            <a:picLocks noChangeAspect="1" noChangeArrowheads="1"/>
          </p:cNvPicPr>
          <p:nvPr/>
        </p:nvPicPr>
        <p:blipFill>
          <a:blip r:embed="rId5" cstate="print"/>
          <a:srcRect t="16849"/>
          <a:stretch>
            <a:fillRect/>
          </a:stretch>
        </p:blipFill>
        <p:spPr bwMode="auto">
          <a:xfrm>
            <a:off x="228600" y="6019800"/>
            <a:ext cx="2209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11"/>
          <p:cNvCxnSpPr>
            <a:cxnSpLocks noChangeShapeType="1"/>
          </p:cNvCxnSpPr>
          <p:nvPr/>
        </p:nvCxnSpPr>
        <p:spPr bwMode="auto">
          <a:xfrm>
            <a:off x="228600" y="6396038"/>
            <a:ext cx="86106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886200" y="1828800"/>
            <a:ext cx="510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15000"/>
              </a:spcBef>
              <a:spcAft>
                <a:spcPct val="3000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Levee Rehabilitation and Repair (Cont.)</a:t>
            </a:r>
          </a:p>
          <a:p>
            <a:pPr marL="288925" lvl="4" indent="-3175" algn="l">
              <a:spcBef>
                <a:spcPct val="15000"/>
              </a:spcBef>
              <a:spcAft>
                <a:spcPct val="30000"/>
              </a:spcAft>
              <a:defRPr/>
            </a:pPr>
            <a:r>
              <a:rPr lang="en-US" b="1" i="1" kern="0" noProof="0" dirty="0" smtClean="0">
                <a:latin typeface="Calibri" pitchFamily="34" charset="0"/>
                <a:cs typeface="Calibri" pitchFamily="34" charset="0"/>
              </a:rPr>
              <a:t>Small Erosion Repair Program (SERP)</a:t>
            </a:r>
          </a:p>
          <a:p>
            <a:pPr marL="566738" lvl="4" indent="-219075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Assigned federal Regional General Permit Number 9 </a:t>
            </a:r>
          </a:p>
          <a:p>
            <a:pPr marL="566738" lvl="4" indent="-219075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Completed Biological Opinions from the U.S. Fish and Wildlife Service and the National Marine Fisheries Service</a:t>
            </a:r>
            <a:endParaRPr lang="en-US" kern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566738" lvl="4" indent="-219075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Identified 20 potentially SERP-eligible sites</a:t>
            </a:r>
          </a:p>
          <a:p>
            <a:pPr marL="346075" lvl="4" indent="1588" algn="l">
              <a:spcBef>
                <a:spcPct val="15000"/>
              </a:spcBef>
              <a:spcAft>
                <a:spcPct val="30000"/>
              </a:spcAft>
              <a:defRPr/>
            </a:pPr>
            <a:r>
              <a:rPr lang="en-US" b="1" i="1" dirty="0" smtClean="0">
                <a:latin typeface="Calibri" pitchFamily="34" charset="0"/>
                <a:cs typeface="Calibri" pitchFamily="34" charset="0"/>
              </a:rPr>
              <a:t>Levee Stability Program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568325" lvl="4" indent="-220663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Completed 850 feet partial levee replacement and stability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berm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at RD 1001</a:t>
            </a:r>
          </a:p>
          <a:p>
            <a:pPr marL="568325" lvl="4" indent="-220663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Completed 2,000 feet of erosion protection at RD 2064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4" name="Picture 6" descr="C:\Users\krjacobs\Desktop\Noel Projs\2012-1116_BoardMtng\480px-Seal_of_the_California_Department_of_Water_Resources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52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371600" y="152400"/>
            <a:ext cx="723900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400" b="1" dirty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Sacramento River </a:t>
            </a:r>
            <a:r>
              <a:rPr lang="en-US" sz="3400" b="1" dirty="0" smtClean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Flood Control System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1600" y="609600"/>
            <a:ext cx="7239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i="1" dirty="0" smtClean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CVFPP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krjacobs\Desktop\P1000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23771"/>
            <a:ext cx="4038600" cy="5634230"/>
          </a:xfrm>
          <a:prstGeom prst="rect">
            <a:avLst/>
          </a:prstGeom>
          <a:noFill/>
        </p:spPr>
      </p:pic>
      <p:sp>
        <p:nvSpPr>
          <p:cNvPr id="7" name="Freeform 6"/>
          <p:cNvSpPr/>
          <p:nvPr/>
        </p:nvSpPr>
        <p:spPr bwMode="auto">
          <a:xfrm flipV="1">
            <a:off x="0" y="0"/>
            <a:ext cx="9144000" cy="1600200"/>
          </a:xfrm>
          <a:custGeom>
            <a:avLst/>
            <a:gdLst>
              <a:gd name="connsiteX0" fmla="*/ 88900 w 9220200"/>
              <a:gd name="connsiteY0" fmla="*/ 279400 h 1612900"/>
              <a:gd name="connsiteX1" fmla="*/ 1587500 w 9220200"/>
              <a:gd name="connsiteY1" fmla="*/ 533400 h 1612900"/>
              <a:gd name="connsiteX2" fmla="*/ 4673600 w 9220200"/>
              <a:gd name="connsiteY2" fmla="*/ 203200 h 1612900"/>
              <a:gd name="connsiteX3" fmla="*/ 6121400 w 9220200"/>
              <a:gd name="connsiteY3" fmla="*/ 0 h 1612900"/>
              <a:gd name="connsiteX4" fmla="*/ 7188200 w 9220200"/>
              <a:gd name="connsiteY4" fmla="*/ 63500 h 1612900"/>
              <a:gd name="connsiteX5" fmla="*/ 8305800 w 9220200"/>
              <a:gd name="connsiteY5" fmla="*/ 317500 h 1612900"/>
              <a:gd name="connsiteX6" fmla="*/ 8763000 w 9220200"/>
              <a:gd name="connsiteY6" fmla="*/ 330200 h 1612900"/>
              <a:gd name="connsiteX7" fmla="*/ 9220200 w 9220200"/>
              <a:gd name="connsiteY7" fmla="*/ 292100 h 1612900"/>
              <a:gd name="connsiteX8" fmla="*/ 9207500 w 9220200"/>
              <a:gd name="connsiteY8" fmla="*/ 1612900 h 1612900"/>
              <a:gd name="connsiteX9" fmla="*/ 0 w 9220200"/>
              <a:gd name="connsiteY9" fmla="*/ 1574800 h 1612900"/>
              <a:gd name="connsiteX10" fmla="*/ 12700 w 9220200"/>
              <a:gd name="connsiteY10" fmla="*/ 254000 h 1612900"/>
              <a:gd name="connsiteX11" fmla="*/ 88900 w 9220200"/>
              <a:gd name="connsiteY11" fmla="*/ 279400 h 1612900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304800 w 9525000"/>
              <a:gd name="connsiteY9" fmla="*/ 157480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393700 w 9525000"/>
              <a:gd name="connsiteY0" fmla="*/ 279400 h 1854835"/>
              <a:gd name="connsiteX1" fmla="*/ 1892300 w 9525000"/>
              <a:gd name="connsiteY1" fmla="*/ 533400 h 1854835"/>
              <a:gd name="connsiteX2" fmla="*/ 4978400 w 9525000"/>
              <a:gd name="connsiteY2" fmla="*/ 203200 h 1854835"/>
              <a:gd name="connsiteX3" fmla="*/ 6426200 w 9525000"/>
              <a:gd name="connsiteY3" fmla="*/ 0 h 1854835"/>
              <a:gd name="connsiteX4" fmla="*/ 7493000 w 9525000"/>
              <a:gd name="connsiteY4" fmla="*/ 63500 h 1854835"/>
              <a:gd name="connsiteX5" fmla="*/ 8610600 w 9525000"/>
              <a:gd name="connsiteY5" fmla="*/ 317500 h 1854835"/>
              <a:gd name="connsiteX6" fmla="*/ 9067800 w 9525000"/>
              <a:gd name="connsiteY6" fmla="*/ 330200 h 1854835"/>
              <a:gd name="connsiteX7" fmla="*/ 9525000 w 9525000"/>
              <a:gd name="connsiteY7" fmla="*/ 292100 h 1854835"/>
              <a:gd name="connsiteX8" fmla="*/ 9512300 w 9525000"/>
              <a:gd name="connsiteY8" fmla="*/ 1612900 h 1854835"/>
              <a:gd name="connsiteX9" fmla="*/ 0 w 9525000"/>
              <a:gd name="connsiteY9" fmla="*/ 1854835 h 1854835"/>
              <a:gd name="connsiteX10" fmla="*/ 0 w 9525000"/>
              <a:gd name="connsiteY10" fmla="*/ 241935 h 1854835"/>
              <a:gd name="connsiteX11" fmla="*/ 393700 w 9525000"/>
              <a:gd name="connsiteY11" fmla="*/ 279400 h 1854835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762000 w 9525000"/>
              <a:gd name="connsiteY9" fmla="*/ 129032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304800 w 9525000"/>
              <a:gd name="connsiteY9" fmla="*/ 145161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88900 w 9220200"/>
              <a:gd name="connsiteY0" fmla="*/ 279400 h 1612900"/>
              <a:gd name="connsiteX1" fmla="*/ 1587500 w 9220200"/>
              <a:gd name="connsiteY1" fmla="*/ 533400 h 1612900"/>
              <a:gd name="connsiteX2" fmla="*/ 4673600 w 9220200"/>
              <a:gd name="connsiteY2" fmla="*/ 203200 h 1612900"/>
              <a:gd name="connsiteX3" fmla="*/ 6121400 w 9220200"/>
              <a:gd name="connsiteY3" fmla="*/ 0 h 1612900"/>
              <a:gd name="connsiteX4" fmla="*/ 7188200 w 9220200"/>
              <a:gd name="connsiteY4" fmla="*/ 63500 h 1612900"/>
              <a:gd name="connsiteX5" fmla="*/ 8305800 w 9220200"/>
              <a:gd name="connsiteY5" fmla="*/ 317500 h 1612900"/>
              <a:gd name="connsiteX6" fmla="*/ 8763000 w 9220200"/>
              <a:gd name="connsiteY6" fmla="*/ 330200 h 1612900"/>
              <a:gd name="connsiteX7" fmla="*/ 9220200 w 9220200"/>
              <a:gd name="connsiteY7" fmla="*/ 292100 h 1612900"/>
              <a:gd name="connsiteX8" fmla="*/ 9207500 w 9220200"/>
              <a:gd name="connsiteY8" fmla="*/ 1612900 h 1612900"/>
              <a:gd name="connsiteX9" fmla="*/ 0 w 9220200"/>
              <a:gd name="connsiteY9" fmla="*/ 1451610 h 1612900"/>
              <a:gd name="connsiteX10" fmla="*/ 0 w 9220200"/>
              <a:gd name="connsiteY10" fmla="*/ 322580 h 1612900"/>
              <a:gd name="connsiteX11" fmla="*/ 88900 w 9220200"/>
              <a:gd name="connsiteY11" fmla="*/ 279400 h 1612900"/>
              <a:gd name="connsiteX0" fmla="*/ 88900 w 9220200"/>
              <a:gd name="connsiteY0" fmla="*/ 279400 h 1451610"/>
              <a:gd name="connsiteX1" fmla="*/ 1587500 w 9220200"/>
              <a:gd name="connsiteY1" fmla="*/ 533400 h 1451610"/>
              <a:gd name="connsiteX2" fmla="*/ 4673600 w 9220200"/>
              <a:gd name="connsiteY2" fmla="*/ 203200 h 1451610"/>
              <a:gd name="connsiteX3" fmla="*/ 6121400 w 9220200"/>
              <a:gd name="connsiteY3" fmla="*/ 0 h 1451610"/>
              <a:gd name="connsiteX4" fmla="*/ 7188200 w 9220200"/>
              <a:gd name="connsiteY4" fmla="*/ 63500 h 1451610"/>
              <a:gd name="connsiteX5" fmla="*/ 8305800 w 9220200"/>
              <a:gd name="connsiteY5" fmla="*/ 317500 h 1451610"/>
              <a:gd name="connsiteX6" fmla="*/ 8763000 w 9220200"/>
              <a:gd name="connsiteY6" fmla="*/ 330200 h 1451610"/>
              <a:gd name="connsiteX7" fmla="*/ 9220200 w 9220200"/>
              <a:gd name="connsiteY7" fmla="*/ 292100 h 1451610"/>
              <a:gd name="connsiteX8" fmla="*/ 8839200 w 9220200"/>
              <a:gd name="connsiteY8" fmla="*/ 1129030 h 1451610"/>
              <a:gd name="connsiteX9" fmla="*/ 0 w 9220200"/>
              <a:gd name="connsiteY9" fmla="*/ 1451610 h 1451610"/>
              <a:gd name="connsiteX10" fmla="*/ 0 w 9220200"/>
              <a:gd name="connsiteY10" fmla="*/ 322580 h 1451610"/>
              <a:gd name="connsiteX11" fmla="*/ 88900 w 9220200"/>
              <a:gd name="connsiteY11" fmla="*/ 279400 h 1451610"/>
              <a:gd name="connsiteX0" fmla="*/ 88900 w 9220200"/>
              <a:gd name="connsiteY0" fmla="*/ 279400 h 1451610"/>
              <a:gd name="connsiteX1" fmla="*/ 1587500 w 9220200"/>
              <a:gd name="connsiteY1" fmla="*/ 533400 h 1451610"/>
              <a:gd name="connsiteX2" fmla="*/ 4673600 w 9220200"/>
              <a:gd name="connsiteY2" fmla="*/ 203200 h 1451610"/>
              <a:gd name="connsiteX3" fmla="*/ 6121400 w 9220200"/>
              <a:gd name="connsiteY3" fmla="*/ 0 h 1451610"/>
              <a:gd name="connsiteX4" fmla="*/ 7188200 w 9220200"/>
              <a:gd name="connsiteY4" fmla="*/ 63500 h 1451610"/>
              <a:gd name="connsiteX5" fmla="*/ 8305800 w 9220200"/>
              <a:gd name="connsiteY5" fmla="*/ 317500 h 1451610"/>
              <a:gd name="connsiteX6" fmla="*/ 8763000 w 9220200"/>
              <a:gd name="connsiteY6" fmla="*/ 330200 h 1451610"/>
              <a:gd name="connsiteX7" fmla="*/ 9220200 w 9220200"/>
              <a:gd name="connsiteY7" fmla="*/ 292100 h 1451610"/>
              <a:gd name="connsiteX8" fmla="*/ 9144000 w 9220200"/>
              <a:gd name="connsiteY8" fmla="*/ 1451610 h 1451610"/>
              <a:gd name="connsiteX9" fmla="*/ 0 w 9220200"/>
              <a:gd name="connsiteY9" fmla="*/ 1451610 h 1451610"/>
              <a:gd name="connsiteX10" fmla="*/ 0 w 9220200"/>
              <a:gd name="connsiteY10" fmla="*/ 322580 h 1451610"/>
              <a:gd name="connsiteX11" fmla="*/ 88900 w 92202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30200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403225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828800 w 9144000"/>
              <a:gd name="connsiteY1" fmla="*/ 69124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828800 w 9144000"/>
              <a:gd name="connsiteY1" fmla="*/ 69124 h 1451610"/>
              <a:gd name="connsiteX2" fmla="*/ 6096000 w 9144000"/>
              <a:gd name="connsiteY2" fmla="*/ 552994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15900 h 1388110"/>
              <a:gd name="connsiteX1" fmla="*/ 1828800 w 9144000"/>
              <a:gd name="connsiteY1" fmla="*/ 5624 h 1388110"/>
              <a:gd name="connsiteX2" fmla="*/ 6096000 w 9144000"/>
              <a:gd name="connsiteY2" fmla="*/ 489494 h 1388110"/>
              <a:gd name="connsiteX3" fmla="*/ 7162800 w 9144000"/>
              <a:gd name="connsiteY3" fmla="*/ 420370 h 1388110"/>
              <a:gd name="connsiteX4" fmla="*/ 7188200 w 9144000"/>
              <a:gd name="connsiteY4" fmla="*/ 0 h 1388110"/>
              <a:gd name="connsiteX5" fmla="*/ 8305800 w 9144000"/>
              <a:gd name="connsiteY5" fmla="*/ 254000 h 1388110"/>
              <a:gd name="connsiteX6" fmla="*/ 8763000 w 9144000"/>
              <a:gd name="connsiteY6" fmla="*/ 259080 h 1388110"/>
              <a:gd name="connsiteX7" fmla="*/ 9144000 w 9144000"/>
              <a:gd name="connsiteY7" fmla="*/ 212997 h 1388110"/>
              <a:gd name="connsiteX8" fmla="*/ 9144000 w 9144000"/>
              <a:gd name="connsiteY8" fmla="*/ 1388110 h 1388110"/>
              <a:gd name="connsiteX9" fmla="*/ 0 w 9144000"/>
              <a:gd name="connsiteY9" fmla="*/ 1388110 h 1388110"/>
              <a:gd name="connsiteX10" fmla="*/ 0 w 9144000"/>
              <a:gd name="connsiteY10" fmla="*/ 259080 h 1388110"/>
              <a:gd name="connsiteX11" fmla="*/ 88900 w 9144000"/>
              <a:gd name="connsiteY11" fmla="*/ 215900 h 1388110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483870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53456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483870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69124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533400 w 9144000"/>
              <a:gd name="connsiteY0" fmla="*/ 0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69124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533400 w 9144000"/>
              <a:gd name="connsiteY11" fmla="*/ 0 h 1382486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096000 w 9144000"/>
              <a:gd name="connsiteY2" fmla="*/ 414746 h 1451610"/>
              <a:gd name="connsiteX3" fmla="*/ 7162800 w 9144000"/>
              <a:gd name="connsiteY3" fmla="*/ 345621 h 1451610"/>
              <a:gd name="connsiteX4" fmla="*/ 7772400 w 9144000"/>
              <a:gd name="connsiteY4" fmla="*/ 276497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7772400 w 9144000"/>
              <a:gd name="connsiteY4" fmla="*/ 276497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276497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276497 h 1451610"/>
              <a:gd name="connsiteX7" fmla="*/ 9144000 w 9144000"/>
              <a:gd name="connsiteY7" fmla="*/ 207373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1451610">
                <a:moveTo>
                  <a:pt x="533400" y="69124"/>
                </a:moveTo>
                <a:lnTo>
                  <a:pt x="3505200" y="0"/>
                </a:lnTo>
                <a:lnTo>
                  <a:pt x="6858000" y="276497"/>
                </a:lnTo>
                <a:lnTo>
                  <a:pt x="7162800" y="345621"/>
                </a:lnTo>
                <a:lnTo>
                  <a:pt x="8001000" y="345621"/>
                </a:lnTo>
                <a:cubicBezTo>
                  <a:pt x="8102600" y="299538"/>
                  <a:pt x="8318500" y="288018"/>
                  <a:pt x="8458200" y="276497"/>
                </a:cubicBezTo>
                <a:cubicBezTo>
                  <a:pt x="8597900" y="264976"/>
                  <a:pt x="8661400" y="299539"/>
                  <a:pt x="8839200" y="276497"/>
                </a:cubicBezTo>
                <a:lnTo>
                  <a:pt x="9144000" y="207373"/>
                </a:lnTo>
                <a:lnTo>
                  <a:pt x="9144000" y="1451610"/>
                </a:lnTo>
                <a:lnTo>
                  <a:pt x="0" y="1451610"/>
                </a:lnTo>
                <a:lnTo>
                  <a:pt x="0" y="322580"/>
                </a:lnTo>
                <a:lnTo>
                  <a:pt x="533400" y="69124"/>
                </a:lnTo>
                <a:close/>
              </a:path>
            </a:pathLst>
          </a:custGeom>
          <a:solidFill>
            <a:srgbClr val="3D87A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2" descr="C:\Users\krjacobs\Desktop\Noel Projs\2012-1116_BoardMtng\ribbon1.png"/>
          <p:cNvPicPr>
            <a:picLocks noChangeAspect="1" noChangeArrowheads="1"/>
          </p:cNvPicPr>
          <p:nvPr/>
        </p:nvPicPr>
        <p:blipFill>
          <a:blip r:embed="rId3" cstate="print"/>
          <a:srcRect l="2350" r="19110"/>
          <a:stretch>
            <a:fillRect/>
          </a:stretch>
        </p:blipFill>
        <p:spPr bwMode="auto">
          <a:xfrm>
            <a:off x="0" y="990600"/>
            <a:ext cx="91440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52400" y="6438900"/>
            <a:ext cx="23622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spc="300" dirty="0">
                <a:solidFill>
                  <a:schemeClr val="bg1"/>
                </a:solidFill>
                <a:latin typeface="+mn-lt"/>
              </a:rPr>
              <a:t>CALIFORNIA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6443663"/>
            <a:ext cx="4114800" cy="261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100" spc="300" dirty="0">
                <a:latin typeface="+mn-lt"/>
              </a:rPr>
              <a:t>DEPARTMENT OF WATER RESOURCES</a:t>
            </a:r>
          </a:p>
        </p:txBody>
      </p:sp>
      <p:pic>
        <p:nvPicPr>
          <p:cNvPr id="11" name="Picture 11" descr="C:\Users\krjacobs\Desktop\Noel Projs\2012-1116_BoardMtng\FloodSAFE-logo_cropped2.png"/>
          <p:cNvPicPr>
            <a:picLocks noChangeAspect="1" noChangeArrowheads="1"/>
          </p:cNvPicPr>
          <p:nvPr/>
        </p:nvPicPr>
        <p:blipFill>
          <a:blip r:embed="rId4" cstate="print"/>
          <a:srcRect t="16849"/>
          <a:stretch>
            <a:fillRect/>
          </a:stretch>
        </p:blipFill>
        <p:spPr bwMode="auto">
          <a:xfrm>
            <a:off x="228600" y="6019800"/>
            <a:ext cx="2209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228600" y="6396038"/>
            <a:ext cx="86106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16" name="Picture 6" descr="C:\Users\krjacobs\Desktop\Noel Projs\2012-1116_BoardMtng\480px-Seal_of_the_California_Department_of_Water_Resources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52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371600" y="152400"/>
            <a:ext cx="723900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400" b="1" dirty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Sacramento River </a:t>
            </a:r>
            <a:r>
              <a:rPr lang="en-US" sz="3400" b="1" dirty="0" smtClean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Flood Control System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0" y="609600"/>
            <a:ext cx="7239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i="1" dirty="0" smtClean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CVFPP Implementation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962400" y="1828800"/>
            <a:ext cx="510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15000"/>
              </a:spcBef>
              <a:spcAft>
                <a:spcPct val="3000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Flood Control Facilities Rehabilitation and Repair</a:t>
            </a:r>
          </a:p>
          <a:p>
            <a:pPr marL="288925" indent="-3175" algn="l">
              <a:spcBef>
                <a:spcPct val="15000"/>
              </a:spcBef>
              <a:spcAft>
                <a:spcPct val="30000"/>
              </a:spcAft>
              <a:defRPr/>
            </a:pPr>
            <a:r>
              <a:rPr lang="en-US" b="1" i="1" kern="0" dirty="0" smtClean="0">
                <a:latin typeface="Calibri" pitchFamily="34" charset="0"/>
                <a:cs typeface="Calibri" pitchFamily="34" charset="0"/>
              </a:rPr>
              <a:t>Sutter Bypass Pumping Plant Rehabilitation Project</a:t>
            </a:r>
          </a:p>
          <a:p>
            <a:pPr marL="682625" lvl="1" indent="-334963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tabLst>
                <a:tab pos="63500" algn="l"/>
              </a:tabLst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Installed back-up electrical generation systems at each of 3 pumping plants</a:t>
            </a:r>
          </a:p>
          <a:p>
            <a:pPr marL="682625" lvl="1" indent="-334963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tabLst>
                <a:tab pos="63500" algn="l"/>
              </a:tabLst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Installing SCADA system to automate control of the facilities from the Sutter Maintenance Yard (projected to be complete prior to the end of this fiscal year)</a:t>
            </a:r>
            <a:endParaRPr lang="en-US" kern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288925" lvl="0" indent="-3175" algn="l">
              <a:spcBef>
                <a:spcPct val="15000"/>
              </a:spcBef>
              <a:spcAft>
                <a:spcPct val="30000"/>
              </a:spcAft>
              <a:defRPr/>
            </a:pPr>
            <a:r>
              <a:rPr lang="en-US" b="1" i="1" kern="0" dirty="0" smtClean="0">
                <a:latin typeface="Calibri" pitchFamily="34" charset="0"/>
                <a:cs typeface="Calibri" pitchFamily="34" charset="0"/>
              </a:rPr>
              <a:t>Butte Slough Outfall Gates (BSOG)</a:t>
            </a:r>
          </a:p>
          <a:p>
            <a:pPr marL="682625" lvl="1" indent="-334963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tabLst>
                <a:tab pos="63500" algn="l"/>
              </a:tabLst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95 % design completed by DOE</a:t>
            </a:r>
          </a:p>
          <a:p>
            <a:pPr marL="682625" lvl="1" indent="-334963" algn="l">
              <a:spcBef>
                <a:spcPct val="15000"/>
              </a:spcBef>
              <a:spcAft>
                <a:spcPct val="30000"/>
              </a:spcAft>
              <a:tabLst>
                <a:tab pos="63500" algn="l"/>
              </a:tabLst>
              <a:defRPr/>
            </a:pPr>
            <a:endParaRPr lang="en-US" kern="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rjacobs\_Projects\_Noel's Projs\2013-11_Board Mtng\final Weir 2 photos 31Oct2013_Page_2.jpg"/>
          <p:cNvPicPr>
            <a:picLocks noChangeAspect="1" noChangeArrowheads="1"/>
          </p:cNvPicPr>
          <p:nvPr/>
        </p:nvPicPr>
        <p:blipFill>
          <a:blip r:embed="rId2" cstate="print"/>
          <a:srcRect l="237" b="1429"/>
          <a:stretch>
            <a:fillRect/>
          </a:stretch>
        </p:blipFill>
        <p:spPr bwMode="auto">
          <a:xfrm>
            <a:off x="0" y="1600200"/>
            <a:ext cx="4876800" cy="5257800"/>
          </a:xfrm>
          <a:prstGeom prst="rect">
            <a:avLst/>
          </a:prstGeom>
          <a:noFill/>
        </p:spPr>
      </p:pic>
      <p:sp>
        <p:nvSpPr>
          <p:cNvPr id="7" name="Freeform 6"/>
          <p:cNvSpPr/>
          <p:nvPr/>
        </p:nvSpPr>
        <p:spPr bwMode="auto">
          <a:xfrm flipV="1">
            <a:off x="0" y="0"/>
            <a:ext cx="9144000" cy="1600200"/>
          </a:xfrm>
          <a:custGeom>
            <a:avLst/>
            <a:gdLst>
              <a:gd name="connsiteX0" fmla="*/ 88900 w 9220200"/>
              <a:gd name="connsiteY0" fmla="*/ 279400 h 1612900"/>
              <a:gd name="connsiteX1" fmla="*/ 1587500 w 9220200"/>
              <a:gd name="connsiteY1" fmla="*/ 533400 h 1612900"/>
              <a:gd name="connsiteX2" fmla="*/ 4673600 w 9220200"/>
              <a:gd name="connsiteY2" fmla="*/ 203200 h 1612900"/>
              <a:gd name="connsiteX3" fmla="*/ 6121400 w 9220200"/>
              <a:gd name="connsiteY3" fmla="*/ 0 h 1612900"/>
              <a:gd name="connsiteX4" fmla="*/ 7188200 w 9220200"/>
              <a:gd name="connsiteY4" fmla="*/ 63500 h 1612900"/>
              <a:gd name="connsiteX5" fmla="*/ 8305800 w 9220200"/>
              <a:gd name="connsiteY5" fmla="*/ 317500 h 1612900"/>
              <a:gd name="connsiteX6" fmla="*/ 8763000 w 9220200"/>
              <a:gd name="connsiteY6" fmla="*/ 330200 h 1612900"/>
              <a:gd name="connsiteX7" fmla="*/ 9220200 w 9220200"/>
              <a:gd name="connsiteY7" fmla="*/ 292100 h 1612900"/>
              <a:gd name="connsiteX8" fmla="*/ 9207500 w 9220200"/>
              <a:gd name="connsiteY8" fmla="*/ 1612900 h 1612900"/>
              <a:gd name="connsiteX9" fmla="*/ 0 w 9220200"/>
              <a:gd name="connsiteY9" fmla="*/ 1574800 h 1612900"/>
              <a:gd name="connsiteX10" fmla="*/ 12700 w 9220200"/>
              <a:gd name="connsiteY10" fmla="*/ 254000 h 1612900"/>
              <a:gd name="connsiteX11" fmla="*/ 88900 w 9220200"/>
              <a:gd name="connsiteY11" fmla="*/ 279400 h 1612900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304800 w 9525000"/>
              <a:gd name="connsiteY9" fmla="*/ 157480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393700 w 9525000"/>
              <a:gd name="connsiteY0" fmla="*/ 279400 h 1854835"/>
              <a:gd name="connsiteX1" fmla="*/ 1892300 w 9525000"/>
              <a:gd name="connsiteY1" fmla="*/ 533400 h 1854835"/>
              <a:gd name="connsiteX2" fmla="*/ 4978400 w 9525000"/>
              <a:gd name="connsiteY2" fmla="*/ 203200 h 1854835"/>
              <a:gd name="connsiteX3" fmla="*/ 6426200 w 9525000"/>
              <a:gd name="connsiteY3" fmla="*/ 0 h 1854835"/>
              <a:gd name="connsiteX4" fmla="*/ 7493000 w 9525000"/>
              <a:gd name="connsiteY4" fmla="*/ 63500 h 1854835"/>
              <a:gd name="connsiteX5" fmla="*/ 8610600 w 9525000"/>
              <a:gd name="connsiteY5" fmla="*/ 317500 h 1854835"/>
              <a:gd name="connsiteX6" fmla="*/ 9067800 w 9525000"/>
              <a:gd name="connsiteY6" fmla="*/ 330200 h 1854835"/>
              <a:gd name="connsiteX7" fmla="*/ 9525000 w 9525000"/>
              <a:gd name="connsiteY7" fmla="*/ 292100 h 1854835"/>
              <a:gd name="connsiteX8" fmla="*/ 9512300 w 9525000"/>
              <a:gd name="connsiteY8" fmla="*/ 1612900 h 1854835"/>
              <a:gd name="connsiteX9" fmla="*/ 0 w 9525000"/>
              <a:gd name="connsiteY9" fmla="*/ 1854835 h 1854835"/>
              <a:gd name="connsiteX10" fmla="*/ 0 w 9525000"/>
              <a:gd name="connsiteY10" fmla="*/ 241935 h 1854835"/>
              <a:gd name="connsiteX11" fmla="*/ 393700 w 9525000"/>
              <a:gd name="connsiteY11" fmla="*/ 279400 h 1854835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762000 w 9525000"/>
              <a:gd name="connsiteY9" fmla="*/ 129032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304800 w 9525000"/>
              <a:gd name="connsiteY9" fmla="*/ 145161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88900 w 9220200"/>
              <a:gd name="connsiteY0" fmla="*/ 279400 h 1612900"/>
              <a:gd name="connsiteX1" fmla="*/ 1587500 w 9220200"/>
              <a:gd name="connsiteY1" fmla="*/ 533400 h 1612900"/>
              <a:gd name="connsiteX2" fmla="*/ 4673600 w 9220200"/>
              <a:gd name="connsiteY2" fmla="*/ 203200 h 1612900"/>
              <a:gd name="connsiteX3" fmla="*/ 6121400 w 9220200"/>
              <a:gd name="connsiteY3" fmla="*/ 0 h 1612900"/>
              <a:gd name="connsiteX4" fmla="*/ 7188200 w 9220200"/>
              <a:gd name="connsiteY4" fmla="*/ 63500 h 1612900"/>
              <a:gd name="connsiteX5" fmla="*/ 8305800 w 9220200"/>
              <a:gd name="connsiteY5" fmla="*/ 317500 h 1612900"/>
              <a:gd name="connsiteX6" fmla="*/ 8763000 w 9220200"/>
              <a:gd name="connsiteY6" fmla="*/ 330200 h 1612900"/>
              <a:gd name="connsiteX7" fmla="*/ 9220200 w 9220200"/>
              <a:gd name="connsiteY7" fmla="*/ 292100 h 1612900"/>
              <a:gd name="connsiteX8" fmla="*/ 9207500 w 9220200"/>
              <a:gd name="connsiteY8" fmla="*/ 1612900 h 1612900"/>
              <a:gd name="connsiteX9" fmla="*/ 0 w 9220200"/>
              <a:gd name="connsiteY9" fmla="*/ 1451610 h 1612900"/>
              <a:gd name="connsiteX10" fmla="*/ 0 w 9220200"/>
              <a:gd name="connsiteY10" fmla="*/ 322580 h 1612900"/>
              <a:gd name="connsiteX11" fmla="*/ 88900 w 9220200"/>
              <a:gd name="connsiteY11" fmla="*/ 279400 h 1612900"/>
              <a:gd name="connsiteX0" fmla="*/ 88900 w 9220200"/>
              <a:gd name="connsiteY0" fmla="*/ 279400 h 1451610"/>
              <a:gd name="connsiteX1" fmla="*/ 1587500 w 9220200"/>
              <a:gd name="connsiteY1" fmla="*/ 533400 h 1451610"/>
              <a:gd name="connsiteX2" fmla="*/ 4673600 w 9220200"/>
              <a:gd name="connsiteY2" fmla="*/ 203200 h 1451610"/>
              <a:gd name="connsiteX3" fmla="*/ 6121400 w 9220200"/>
              <a:gd name="connsiteY3" fmla="*/ 0 h 1451610"/>
              <a:gd name="connsiteX4" fmla="*/ 7188200 w 9220200"/>
              <a:gd name="connsiteY4" fmla="*/ 63500 h 1451610"/>
              <a:gd name="connsiteX5" fmla="*/ 8305800 w 9220200"/>
              <a:gd name="connsiteY5" fmla="*/ 317500 h 1451610"/>
              <a:gd name="connsiteX6" fmla="*/ 8763000 w 9220200"/>
              <a:gd name="connsiteY6" fmla="*/ 330200 h 1451610"/>
              <a:gd name="connsiteX7" fmla="*/ 9220200 w 9220200"/>
              <a:gd name="connsiteY7" fmla="*/ 292100 h 1451610"/>
              <a:gd name="connsiteX8" fmla="*/ 8839200 w 9220200"/>
              <a:gd name="connsiteY8" fmla="*/ 1129030 h 1451610"/>
              <a:gd name="connsiteX9" fmla="*/ 0 w 9220200"/>
              <a:gd name="connsiteY9" fmla="*/ 1451610 h 1451610"/>
              <a:gd name="connsiteX10" fmla="*/ 0 w 9220200"/>
              <a:gd name="connsiteY10" fmla="*/ 322580 h 1451610"/>
              <a:gd name="connsiteX11" fmla="*/ 88900 w 9220200"/>
              <a:gd name="connsiteY11" fmla="*/ 279400 h 1451610"/>
              <a:gd name="connsiteX0" fmla="*/ 88900 w 9220200"/>
              <a:gd name="connsiteY0" fmla="*/ 279400 h 1451610"/>
              <a:gd name="connsiteX1" fmla="*/ 1587500 w 9220200"/>
              <a:gd name="connsiteY1" fmla="*/ 533400 h 1451610"/>
              <a:gd name="connsiteX2" fmla="*/ 4673600 w 9220200"/>
              <a:gd name="connsiteY2" fmla="*/ 203200 h 1451610"/>
              <a:gd name="connsiteX3" fmla="*/ 6121400 w 9220200"/>
              <a:gd name="connsiteY3" fmla="*/ 0 h 1451610"/>
              <a:gd name="connsiteX4" fmla="*/ 7188200 w 9220200"/>
              <a:gd name="connsiteY4" fmla="*/ 63500 h 1451610"/>
              <a:gd name="connsiteX5" fmla="*/ 8305800 w 9220200"/>
              <a:gd name="connsiteY5" fmla="*/ 317500 h 1451610"/>
              <a:gd name="connsiteX6" fmla="*/ 8763000 w 9220200"/>
              <a:gd name="connsiteY6" fmla="*/ 330200 h 1451610"/>
              <a:gd name="connsiteX7" fmla="*/ 9220200 w 9220200"/>
              <a:gd name="connsiteY7" fmla="*/ 292100 h 1451610"/>
              <a:gd name="connsiteX8" fmla="*/ 9144000 w 9220200"/>
              <a:gd name="connsiteY8" fmla="*/ 1451610 h 1451610"/>
              <a:gd name="connsiteX9" fmla="*/ 0 w 9220200"/>
              <a:gd name="connsiteY9" fmla="*/ 1451610 h 1451610"/>
              <a:gd name="connsiteX10" fmla="*/ 0 w 9220200"/>
              <a:gd name="connsiteY10" fmla="*/ 322580 h 1451610"/>
              <a:gd name="connsiteX11" fmla="*/ 88900 w 92202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30200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403225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828800 w 9144000"/>
              <a:gd name="connsiteY1" fmla="*/ 69124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828800 w 9144000"/>
              <a:gd name="connsiteY1" fmla="*/ 69124 h 1451610"/>
              <a:gd name="connsiteX2" fmla="*/ 6096000 w 9144000"/>
              <a:gd name="connsiteY2" fmla="*/ 552994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15900 h 1388110"/>
              <a:gd name="connsiteX1" fmla="*/ 1828800 w 9144000"/>
              <a:gd name="connsiteY1" fmla="*/ 5624 h 1388110"/>
              <a:gd name="connsiteX2" fmla="*/ 6096000 w 9144000"/>
              <a:gd name="connsiteY2" fmla="*/ 489494 h 1388110"/>
              <a:gd name="connsiteX3" fmla="*/ 7162800 w 9144000"/>
              <a:gd name="connsiteY3" fmla="*/ 420370 h 1388110"/>
              <a:gd name="connsiteX4" fmla="*/ 7188200 w 9144000"/>
              <a:gd name="connsiteY4" fmla="*/ 0 h 1388110"/>
              <a:gd name="connsiteX5" fmla="*/ 8305800 w 9144000"/>
              <a:gd name="connsiteY5" fmla="*/ 254000 h 1388110"/>
              <a:gd name="connsiteX6" fmla="*/ 8763000 w 9144000"/>
              <a:gd name="connsiteY6" fmla="*/ 259080 h 1388110"/>
              <a:gd name="connsiteX7" fmla="*/ 9144000 w 9144000"/>
              <a:gd name="connsiteY7" fmla="*/ 212997 h 1388110"/>
              <a:gd name="connsiteX8" fmla="*/ 9144000 w 9144000"/>
              <a:gd name="connsiteY8" fmla="*/ 1388110 h 1388110"/>
              <a:gd name="connsiteX9" fmla="*/ 0 w 9144000"/>
              <a:gd name="connsiteY9" fmla="*/ 1388110 h 1388110"/>
              <a:gd name="connsiteX10" fmla="*/ 0 w 9144000"/>
              <a:gd name="connsiteY10" fmla="*/ 259080 h 1388110"/>
              <a:gd name="connsiteX11" fmla="*/ 88900 w 9144000"/>
              <a:gd name="connsiteY11" fmla="*/ 215900 h 1388110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483870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53456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483870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69124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533400 w 9144000"/>
              <a:gd name="connsiteY0" fmla="*/ 0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69124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533400 w 9144000"/>
              <a:gd name="connsiteY11" fmla="*/ 0 h 1382486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096000 w 9144000"/>
              <a:gd name="connsiteY2" fmla="*/ 414746 h 1451610"/>
              <a:gd name="connsiteX3" fmla="*/ 7162800 w 9144000"/>
              <a:gd name="connsiteY3" fmla="*/ 345621 h 1451610"/>
              <a:gd name="connsiteX4" fmla="*/ 7772400 w 9144000"/>
              <a:gd name="connsiteY4" fmla="*/ 276497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7772400 w 9144000"/>
              <a:gd name="connsiteY4" fmla="*/ 276497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276497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276497 h 1451610"/>
              <a:gd name="connsiteX7" fmla="*/ 9144000 w 9144000"/>
              <a:gd name="connsiteY7" fmla="*/ 207373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1451610">
                <a:moveTo>
                  <a:pt x="533400" y="69124"/>
                </a:moveTo>
                <a:lnTo>
                  <a:pt x="3505200" y="0"/>
                </a:lnTo>
                <a:lnTo>
                  <a:pt x="6858000" y="276497"/>
                </a:lnTo>
                <a:lnTo>
                  <a:pt x="7162800" y="345621"/>
                </a:lnTo>
                <a:lnTo>
                  <a:pt x="8001000" y="345621"/>
                </a:lnTo>
                <a:cubicBezTo>
                  <a:pt x="8102600" y="299538"/>
                  <a:pt x="8318500" y="288018"/>
                  <a:pt x="8458200" y="276497"/>
                </a:cubicBezTo>
                <a:cubicBezTo>
                  <a:pt x="8597900" y="264976"/>
                  <a:pt x="8661400" y="299539"/>
                  <a:pt x="8839200" y="276497"/>
                </a:cubicBezTo>
                <a:lnTo>
                  <a:pt x="9144000" y="207373"/>
                </a:lnTo>
                <a:lnTo>
                  <a:pt x="9144000" y="1451610"/>
                </a:lnTo>
                <a:lnTo>
                  <a:pt x="0" y="1451610"/>
                </a:lnTo>
                <a:lnTo>
                  <a:pt x="0" y="322580"/>
                </a:lnTo>
                <a:lnTo>
                  <a:pt x="533400" y="69124"/>
                </a:lnTo>
                <a:close/>
              </a:path>
            </a:pathLst>
          </a:custGeom>
          <a:solidFill>
            <a:srgbClr val="3D87A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2" descr="C:\Users\krjacobs\Desktop\Noel Projs\2012-1116_BoardMtng\ribbon1.png"/>
          <p:cNvPicPr>
            <a:picLocks noChangeAspect="1" noChangeArrowheads="1"/>
          </p:cNvPicPr>
          <p:nvPr/>
        </p:nvPicPr>
        <p:blipFill>
          <a:blip r:embed="rId3" cstate="print"/>
          <a:srcRect l="2350" r="19110"/>
          <a:stretch>
            <a:fillRect/>
          </a:stretch>
        </p:blipFill>
        <p:spPr bwMode="auto">
          <a:xfrm>
            <a:off x="0" y="990600"/>
            <a:ext cx="91440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52400" y="6438900"/>
            <a:ext cx="23622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spc="300" dirty="0">
                <a:solidFill>
                  <a:schemeClr val="bg1"/>
                </a:solidFill>
                <a:latin typeface="+mn-lt"/>
              </a:rPr>
              <a:t>CALIFORNIA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6443663"/>
            <a:ext cx="4114800" cy="261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100" spc="300" dirty="0">
                <a:latin typeface="+mn-lt"/>
              </a:rPr>
              <a:t>DEPARTMENT OF WATER RESOURCES</a:t>
            </a:r>
          </a:p>
        </p:txBody>
      </p:sp>
      <p:pic>
        <p:nvPicPr>
          <p:cNvPr id="11" name="Picture 11" descr="C:\Users\krjacobs\Desktop\Noel Projs\2012-1116_BoardMtng\FloodSAFE-logo_cropped2.png"/>
          <p:cNvPicPr>
            <a:picLocks noChangeAspect="1" noChangeArrowheads="1"/>
          </p:cNvPicPr>
          <p:nvPr/>
        </p:nvPicPr>
        <p:blipFill>
          <a:blip r:embed="rId4" cstate="print"/>
          <a:srcRect t="16849"/>
          <a:stretch>
            <a:fillRect/>
          </a:stretch>
        </p:blipFill>
        <p:spPr bwMode="auto">
          <a:xfrm>
            <a:off x="228600" y="6019800"/>
            <a:ext cx="2209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228600" y="6396038"/>
            <a:ext cx="86106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16" name="Picture 6" descr="C:\Users\krjacobs\Desktop\Noel Projs\2012-1116_BoardMtng\480px-Seal_of_the_California_Department_of_Water_Resources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52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371600" y="152400"/>
            <a:ext cx="723900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400" b="1" dirty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Sacramento River </a:t>
            </a:r>
            <a:r>
              <a:rPr lang="en-US" sz="3400" b="1" dirty="0" smtClean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Flood Control System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0" y="609600"/>
            <a:ext cx="7239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i="1" dirty="0" smtClean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CVFPP Implementation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495800" y="1828800"/>
            <a:ext cx="4495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15000"/>
              </a:spcBef>
              <a:spcAft>
                <a:spcPct val="3000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Flood Control Facilities Rehabilitation and Repair (Cont.)</a:t>
            </a:r>
          </a:p>
          <a:p>
            <a:pPr marL="288925" indent="-3175" algn="l">
              <a:spcBef>
                <a:spcPct val="15000"/>
              </a:spcBef>
              <a:spcAft>
                <a:spcPct val="30000"/>
              </a:spcAft>
              <a:defRPr/>
            </a:pPr>
            <a:r>
              <a:rPr lang="en-US" b="1" i="1" kern="0" noProof="0" dirty="0" smtClean="0">
                <a:latin typeface="Calibri" pitchFamily="34" charset="0"/>
                <a:cs typeface="Calibri" pitchFamily="34" charset="0"/>
              </a:rPr>
              <a:t>Sutter Bypass East Borrow Canal </a:t>
            </a:r>
            <a:r>
              <a:rPr lang="en-US" b="1" i="1" kern="0" dirty="0" smtClean="0">
                <a:latin typeface="Calibri" pitchFamily="34" charset="0"/>
                <a:cs typeface="Calibri" pitchFamily="34" charset="0"/>
              </a:rPr>
              <a:t>	     </a:t>
            </a:r>
            <a:r>
              <a:rPr lang="en-US" b="1" i="1" kern="0" noProof="0" dirty="0" smtClean="0">
                <a:latin typeface="Calibri" pitchFamily="34" charset="0"/>
                <a:cs typeface="Calibri" pitchFamily="34" charset="0"/>
              </a:rPr>
              <a:t>(Weir No. 2)</a:t>
            </a:r>
          </a:p>
          <a:p>
            <a:pPr marL="682625" lvl="1" indent="-334963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tabLst>
                <a:tab pos="63500" algn="l"/>
              </a:tabLst>
              <a:defRPr/>
            </a:pPr>
            <a:r>
              <a:rPr lang="en-US" kern="0" noProof="0" dirty="0" smtClean="0">
                <a:latin typeface="Calibri" pitchFamily="34" charset="0"/>
                <a:cs typeface="Calibri" pitchFamily="34" charset="0"/>
              </a:rPr>
              <a:t>Completed construction of new weir and fish ladder</a:t>
            </a:r>
          </a:p>
          <a:p>
            <a:pPr marL="682625" lvl="1" indent="-334963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tabLst>
                <a:tab pos="63500" algn="l"/>
              </a:tabLst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New weir allows remote real-time adjustment to water surface elevations through satellite connection to control building</a:t>
            </a:r>
            <a:endParaRPr lang="en-US" kern="0" noProof="0" dirty="0" smtClean="0">
              <a:latin typeface="Calibri" pitchFamily="34" charset="0"/>
              <a:cs typeface="Calibri" pitchFamily="34" charset="0"/>
            </a:endParaRPr>
          </a:p>
          <a:p>
            <a:pPr marL="682625" lvl="1" indent="-334963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tabLst>
                <a:tab pos="63500" algn="l"/>
              </a:tabLst>
              <a:defRPr/>
            </a:pPr>
            <a:endParaRPr lang="en-US" kern="0" noProof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krjacobs\Desktop\fade.jpg"/>
          <p:cNvPicPr>
            <a:picLocks noChangeAspect="1" noChangeArrowheads="1"/>
          </p:cNvPicPr>
          <p:nvPr/>
        </p:nvPicPr>
        <p:blipFill>
          <a:blip r:embed="rId3" cstate="print"/>
          <a:srcRect l="2008"/>
          <a:stretch>
            <a:fillRect/>
          </a:stretch>
        </p:blipFill>
        <p:spPr bwMode="auto">
          <a:xfrm>
            <a:off x="0" y="1524001"/>
            <a:ext cx="4707038" cy="5334000"/>
          </a:xfrm>
          <a:prstGeom prst="rect">
            <a:avLst/>
          </a:prstGeom>
          <a:noFill/>
        </p:spPr>
      </p:pic>
      <p:sp>
        <p:nvSpPr>
          <p:cNvPr id="7" name="Freeform 6"/>
          <p:cNvSpPr/>
          <p:nvPr/>
        </p:nvSpPr>
        <p:spPr bwMode="auto">
          <a:xfrm flipV="1">
            <a:off x="0" y="0"/>
            <a:ext cx="9144000" cy="1600200"/>
          </a:xfrm>
          <a:custGeom>
            <a:avLst/>
            <a:gdLst>
              <a:gd name="connsiteX0" fmla="*/ 88900 w 9220200"/>
              <a:gd name="connsiteY0" fmla="*/ 279400 h 1612900"/>
              <a:gd name="connsiteX1" fmla="*/ 1587500 w 9220200"/>
              <a:gd name="connsiteY1" fmla="*/ 533400 h 1612900"/>
              <a:gd name="connsiteX2" fmla="*/ 4673600 w 9220200"/>
              <a:gd name="connsiteY2" fmla="*/ 203200 h 1612900"/>
              <a:gd name="connsiteX3" fmla="*/ 6121400 w 9220200"/>
              <a:gd name="connsiteY3" fmla="*/ 0 h 1612900"/>
              <a:gd name="connsiteX4" fmla="*/ 7188200 w 9220200"/>
              <a:gd name="connsiteY4" fmla="*/ 63500 h 1612900"/>
              <a:gd name="connsiteX5" fmla="*/ 8305800 w 9220200"/>
              <a:gd name="connsiteY5" fmla="*/ 317500 h 1612900"/>
              <a:gd name="connsiteX6" fmla="*/ 8763000 w 9220200"/>
              <a:gd name="connsiteY6" fmla="*/ 330200 h 1612900"/>
              <a:gd name="connsiteX7" fmla="*/ 9220200 w 9220200"/>
              <a:gd name="connsiteY7" fmla="*/ 292100 h 1612900"/>
              <a:gd name="connsiteX8" fmla="*/ 9207500 w 9220200"/>
              <a:gd name="connsiteY8" fmla="*/ 1612900 h 1612900"/>
              <a:gd name="connsiteX9" fmla="*/ 0 w 9220200"/>
              <a:gd name="connsiteY9" fmla="*/ 1574800 h 1612900"/>
              <a:gd name="connsiteX10" fmla="*/ 12700 w 9220200"/>
              <a:gd name="connsiteY10" fmla="*/ 254000 h 1612900"/>
              <a:gd name="connsiteX11" fmla="*/ 88900 w 9220200"/>
              <a:gd name="connsiteY11" fmla="*/ 279400 h 1612900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304800 w 9525000"/>
              <a:gd name="connsiteY9" fmla="*/ 157480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393700 w 9525000"/>
              <a:gd name="connsiteY0" fmla="*/ 279400 h 1854835"/>
              <a:gd name="connsiteX1" fmla="*/ 1892300 w 9525000"/>
              <a:gd name="connsiteY1" fmla="*/ 533400 h 1854835"/>
              <a:gd name="connsiteX2" fmla="*/ 4978400 w 9525000"/>
              <a:gd name="connsiteY2" fmla="*/ 203200 h 1854835"/>
              <a:gd name="connsiteX3" fmla="*/ 6426200 w 9525000"/>
              <a:gd name="connsiteY3" fmla="*/ 0 h 1854835"/>
              <a:gd name="connsiteX4" fmla="*/ 7493000 w 9525000"/>
              <a:gd name="connsiteY4" fmla="*/ 63500 h 1854835"/>
              <a:gd name="connsiteX5" fmla="*/ 8610600 w 9525000"/>
              <a:gd name="connsiteY5" fmla="*/ 317500 h 1854835"/>
              <a:gd name="connsiteX6" fmla="*/ 9067800 w 9525000"/>
              <a:gd name="connsiteY6" fmla="*/ 330200 h 1854835"/>
              <a:gd name="connsiteX7" fmla="*/ 9525000 w 9525000"/>
              <a:gd name="connsiteY7" fmla="*/ 292100 h 1854835"/>
              <a:gd name="connsiteX8" fmla="*/ 9512300 w 9525000"/>
              <a:gd name="connsiteY8" fmla="*/ 1612900 h 1854835"/>
              <a:gd name="connsiteX9" fmla="*/ 0 w 9525000"/>
              <a:gd name="connsiteY9" fmla="*/ 1854835 h 1854835"/>
              <a:gd name="connsiteX10" fmla="*/ 0 w 9525000"/>
              <a:gd name="connsiteY10" fmla="*/ 241935 h 1854835"/>
              <a:gd name="connsiteX11" fmla="*/ 393700 w 9525000"/>
              <a:gd name="connsiteY11" fmla="*/ 279400 h 1854835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762000 w 9525000"/>
              <a:gd name="connsiteY9" fmla="*/ 129032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304800 w 9525000"/>
              <a:gd name="connsiteY9" fmla="*/ 145161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88900 w 9220200"/>
              <a:gd name="connsiteY0" fmla="*/ 279400 h 1612900"/>
              <a:gd name="connsiteX1" fmla="*/ 1587500 w 9220200"/>
              <a:gd name="connsiteY1" fmla="*/ 533400 h 1612900"/>
              <a:gd name="connsiteX2" fmla="*/ 4673600 w 9220200"/>
              <a:gd name="connsiteY2" fmla="*/ 203200 h 1612900"/>
              <a:gd name="connsiteX3" fmla="*/ 6121400 w 9220200"/>
              <a:gd name="connsiteY3" fmla="*/ 0 h 1612900"/>
              <a:gd name="connsiteX4" fmla="*/ 7188200 w 9220200"/>
              <a:gd name="connsiteY4" fmla="*/ 63500 h 1612900"/>
              <a:gd name="connsiteX5" fmla="*/ 8305800 w 9220200"/>
              <a:gd name="connsiteY5" fmla="*/ 317500 h 1612900"/>
              <a:gd name="connsiteX6" fmla="*/ 8763000 w 9220200"/>
              <a:gd name="connsiteY6" fmla="*/ 330200 h 1612900"/>
              <a:gd name="connsiteX7" fmla="*/ 9220200 w 9220200"/>
              <a:gd name="connsiteY7" fmla="*/ 292100 h 1612900"/>
              <a:gd name="connsiteX8" fmla="*/ 9207500 w 9220200"/>
              <a:gd name="connsiteY8" fmla="*/ 1612900 h 1612900"/>
              <a:gd name="connsiteX9" fmla="*/ 0 w 9220200"/>
              <a:gd name="connsiteY9" fmla="*/ 1451610 h 1612900"/>
              <a:gd name="connsiteX10" fmla="*/ 0 w 9220200"/>
              <a:gd name="connsiteY10" fmla="*/ 322580 h 1612900"/>
              <a:gd name="connsiteX11" fmla="*/ 88900 w 9220200"/>
              <a:gd name="connsiteY11" fmla="*/ 279400 h 1612900"/>
              <a:gd name="connsiteX0" fmla="*/ 88900 w 9220200"/>
              <a:gd name="connsiteY0" fmla="*/ 279400 h 1451610"/>
              <a:gd name="connsiteX1" fmla="*/ 1587500 w 9220200"/>
              <a:gd name="connsiteY1" fmla="*/ 533400 h 1451610"/>
              <a:gd name="connsiteX2" fmla="*/ 4673600 w 9220200"/>
              <a:gd name="connsiteY2" fmla="*/ 203200 h 1451610"/>
              <a:gd name="connsiteX3" fmla="*/ 6121400 w 9220200"/>
              <a:gd name="connsiteY3" fmla="*/ 0 h 1451610"/>
              <a:gd name="connsiteX4" fmla="*/ 7188200 w 9220200"/>
              <a:gd name="connsiteY4" fmla="*/ 63500 h 1451610"/>
              <a:gd name="connsiteX5" fmla="*/ 8305800 w 9220200"/>
              <a:gd name="connsiteY5" fmla="*/ 317500 h 1451610"/>
              <a:gd name="connsiteX6" fmla="*/ 8763000 w 9220200"/>
              <a:gd name="connsiteY6" fmla="*/ 330200 h 1451610"/>
              <a:gd name="connsiteX7" fmla="*/ 9220200 w 9220200"/>
              <a:gd name="connsiteY7" fmla="*/ 292100 h 1451610"/>
              <a:gd name="connsiteX8" fmla="*/ 8839200 w 9220200"/>
              <a:gd name="connsiteY8" fmla="*/ 1129030 h 1451610"/>
              <a:gd name="connsiteX9" fmla="*/ 0 w 9220200"/>
              <a:gd name="connsiteY9" fmla="*/ 1451610 h 1451610"/>
              <a:gd name="connsiteX10" fmla="*/ 0 w 9220200"/>
              <a:gd name="connsiteY10" fmla="*/ 322580 h 1451610"/>
              <a:gd name="connsiteX11" fmla="*/ 88900 w 9220200"/>
              <a:gd name="connsiteY11" fmla="*/ 279400 h 1451610"/>
              <a:gd name="connsiteX0" fmla="*/ 88900 w 9220200"/>
              <a:gd name="connsiteY0" fmla="*/ 279400 h 1451610"/>
              <a:gd name="connsiteX1" fmla="*/ 1587500 w 9220200"/>
              <a:gd name="connsiteY1" fmla="*/ 533400 h 1451610"/>
              <a:gd name="connsiteX2" fmla="*/ 4673600 w 9220200"/>
              <a:gd name="connsiteY2" fmla="*/ 203200 h 1451610"/>
              <a:gd name="connsiteX3" fmla="*/ 6121400 w 9220200"/>
              <a:gd name="connsiteY3" fmla="*/ 0 h 1451610"/>
              <a:gd name="connsiteX4" fmla="*/ 7188200 w 9220200"/>
              <a:gd name="connsiteY4" fmla="*/ 63500 h 1451610"/>
              <a:gd name="connsiteX5" fmla="*/ 8305800 w 9220200"/>
              <a:gd name="connsiteY5" fmla="*/ 317500 h 1451610"/>
              <a:gd name="connsiteX6" fmla="*/ 8763000 w 9220200"/>
              <a:gd name="connsiteY6" fmla="*/ 330200 h 1451610"/>
              <a:gd name="connsiteX7" fmla="*/ 9220200 w 9220200"/>
              <a:gd name="connsiteY7" fmla="*/ 292100 h 1451610"/>
              <a:gd name="connsiteX8" fmla="*/ 9144000 w 9220200"/>
              <a:gd name="connsiteY8" fmla="*/ 1451610 h 1451610"/>
              <a:gd name="connsiteX9" fmla="*/ 0 w 9220200"/>
              <a:gd name="connsiteY9" fmla="*/ 1451610 h 1451610"/>
              <a:gd name="connsiteX10" fmla="*/ 0 w 9220200"/>
              <a:gd name="connsiteY10" fmla="*/ 322580 h 1451610"/>
              <a:gd name="connsiteX11" fmla="*/ 88900 w 92202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30200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403225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828800 w 9144000"/>
              <a:gd name="connsiteY1" fmla="*/ 69124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828800 w 9144000"/>
              <a:gd name="connsiteY1" fmla="*/ 69124 h 1451610"/>
              <a:gd name="connsiteX2" fmla="*/ 6096000 w 9144000"/>
              <a:gd name="connsiteY2" fmla="*/ 552994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15900 h 1388110"/>
              <a:gd name="connsiteX1" fmla="*/ 1828800 w 9144000"/>
              <a:gd name="connsiteY1" fmla="*/ 5624 h 1388110"/>
              <a:gd name="connsiteX2" fmla="*/ 6096000 w 9144000"/>
              <a:gd name="connsiteY2" fmla="*/ 489494 h 1388110"/>
              <a:gd name="connsiteX3" fmla="*/ 7162800 w 9144000"/>
              <a:gd name="connsiteY3" fmla="*/ 420370 h 1388110"/>
              <a:gd name="connsiteX4" fmla="*/ 7188200 w 9144000"/>
              <a:gd name="connsiteY4" fmla="*/ 0 h 1388110"/>
              <a:gd name="connsiteX5" fmla="*/ 8305800 w 9144000"/>
              <a:gd name="connsiteY5" fmla="*/ 254000 h 1388110"/>
              <a:gd name="connsiteX6" fmla="*/ 8763000 w 9144000"/>
              <a:gd name="connsiteY6" fmla="*/ 259080 h 1388110"/>
              <a:gd name="connsiteX7" fmla="*/ 9144000 w 9144000"/>
              <a:gd name="connsiteY7" fmla="*/ 212997 h 1388110"/>
              <a:gd name="connsiteX8" fmla="*/ 9144000 w 9144000"/>
              <a:gd name="connsiteY8" fmla="*/ 1388110 h 1388110"/>
              <a:gd name="connsiteX9" fmla="*/ 0 w 9144000"/>
              <a:gd name="connsiteY9" fmla="*/ 1388110 h 1388110"/>
              <a:gd name="connsiteX10" fmla="*/ 0 w 9144000"/>
              <a:gd name="connsiteY10" fmla="*/ 259080 h 1388110"/>
              <a:gd name="connsiteX11" fmla="*/ 88900 w 9144000"/>
              <a:gd name="connsiteY11" fmla="*/ 215900 h 1388110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483870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53456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483870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69124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533400 w 9144000"/>
              <a:gd name="connsiteY0" fmla="*/ 0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69124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533400 w 9144000"/>
              <a:gd name="connsiteY11" fmla="*/ 0 h 1382486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096000 w 9144000"/>
              <a:gd name="connsiteY2" fmla="*/ 414746 h 1451610"/>
              <a:gd name="connsiteX3" fmla="*/ 7162800 w 9144000"/>
              <a:gd name="connsiteY3" fmla="*/ 345621 h 1451610"/>
              <a:gd name="connsiteX4" fmla="*/ 7772400 w 9144000"/>
              <a:gd name="connsiteY4" fmla="*/ 276497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7772400 w 9144000"/>
              <a:gd name="connsiteY4" fmla="*/ 276497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276497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276497 h 1451610"/>
              <a:gd name="connsiteX7" fmla="*/ 9144000 w 9144000"/>
              <a:gd name="connsiteY7" fmla="*/ 207373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1451610">
                <a:moveTo>
                  <a:pt x="533400" y="69124"/>
                </a:moveTo>
                <a:lnTo>
                  <a:pt x="3505200" y="0"/>
                </a:lnTo>
                <a:lnTo>
                  <a:pt x="6858000" y="276497"/>
                </a:lnTo>
                <a:lnTo>
                  <a:pt x="7162800" y="345621"/>
                </a:lnTo>
                <a:lnTo>
                  <a:pt x="8001000" y="345621"/>
                </a:lnTo>
                <a:cubicBezTo>
                  <a:pt x="8102600" y="299538"/>
                  <a:pt x="8318500" y="288018"/>
                  <a:pt x="8458200" y="276497"/>
                </a:cubicBezTo>
                <a:cubicBezTo>
                  <a:pt x="8597900" y="264976"/>
                  <a:pt x="8661400" y="299539"/>
                  <a:pt x="8839200" y="276497"/>
                </a:cubicBezTo>
                <a:lnTo>
                  <a:pt x="9144000" y="207373"/>
                </a:lnTo>
                <a:lnTo>
                  <a:pt x="9144000" y="1451610"/>
                </a:lnTo>
                <a:lnTo>
                  <a:pt x="0" y="1451610"/>
                </a:lnTo>
                <a:lnTo>
                  <a:pt x="0" y="322580"/>
                </a:lnTo>
                <a:lnTo>
                  <a:pt x="533400" y="69124"/>
                </a:lnTo>
                <a:close/>
              </a:path>
            </a:pathLst>
          </a:custGeom>
          <a:solidFill>
            <a:srgbClr val="3D87A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2" descr="C:\Users\krjacobs\Desktop\Noel Projs\2012-1116_BoardMtng\ribbon1.png"/>
          <p:cNvPicPr>
            <a:picLocks noChangeAspect="1" noChangeArrowheads="1"/>
          </p:cNvPicPr>
          <p:nvPr/>
        </p:nvPicPr>
        <p:blipFill>
          <a:blip r:embed="rId4" cstate="print"/>
          <a:srcRect l="2350" r="19110"/>
          <a:stretch>
            <a:fillRect/>
          </a:stretch>
        </p:blipFill>
        <p:spPr bwMode="auto">
          <a:xfrm>
            <a:off x="0" y="990600"/>
            <a:ext cx="91440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52400" y="6438900"/>
            <a:ext cx="23622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spc="300" dirty="0">
                <a:latin typeface="+mn-lt"/>
              </a:rPr>
              <a:t>CALIFORNIA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6443663"/>
            <a:ext cx="4114800" cy="261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100" spc="300" dirty="0">
                <a:latin typeface="+mn-lt"/>
              </a:rPr>
              <a:t>DEPARTMENT OF WATER RESOURCES</a:t>
            </a:r>
          </a:p>
        </p:txBody>
      </p:sp>
      <p:pic>
        <p:nvPicPr>
          <p:cNvPr id="11" name="Picture 11" descr="C:\Users\krjacobs\Desktop\Noel Projs\2012-1116_BoardMtng\FloodSAFE-logo_cropped2.png"/>
          <p:cNvPicPr>
            <a:picLocks noChangeAspect="1" noChangeArrowheads="1"/>
          </p:cNvPicPr>
          <p:nvPr/>
        </p:nvPicPr>
        <p:blipFill>
          <a:blip r:embed="rId5" cstate="print"/>
          <a:srcRect t="16849"/>
          <a:stretch>
            <a:fillRect/>
          </a:stretch>
        </p:blipFill>
        <p:spPr bwMode="auto">
          <a:xfrm>
            <a:off x="228600" y="6019800"/>
            <a:ext cx="2209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228600" y="6396038"/>
            <a:ext cx="86106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16" name="Picture 6" descr="C:\Users\krjacobs\Desktop\Noel Projs\2012-1116_BoardMtng\480px-Seal_of_the_California_Department_of_Water_Resources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52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371600" y="152400"/>
            <a:ext cx="723900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400" b="1" dirty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Sacramento River </a:t>
            </a:r>
            <a:r>
              <a:rPr lang="en-US" sz="3400" b="1" dirty="0" smtClean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Flood Control System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0" y="609600"/>
            <a:ext cx="7239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i="1" dirty="0" smtClean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CVFPP Implementation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495800" y="1828800"/>
            <a:ext cx="4495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15000"/>
              </a:spcBef>
              <a:spcAft>
                <a:spcPct val="3000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Flood Control Facilities Rehabilitation and Repair (Cont.)</a:t>
            </a:r>
          </a:p>
          <a:p>
            <a:pPr marL="288925" indent="-3175" algn="l">
              <a:spcBef>
                <a:spcPct val="15000"/>
              </a:spcBef>
              <a:spcAft>
                <a:spcPct val="30000"/>
              </a:spcAft>
              <a:defRPr/>
            </a:pPr>
            <a:r>
              <a:rPr lang="en-US" b="1" i="1" kern="0" noProof="0" dirty="0" smtClean="0">
                <a:latin typeface="Calibri" pitchFamily="34" charset="0"/>
                <a:cs typeface="Calibri" pitchFamily="34" charset="0"/>
              </a:rPr>
              <a:t>Knights Landing Outfall Gates Rehabilitation</a:t>
            </a:r>
          </a:p>
          <a:p>
            <a:pPr marL="682625" lvl="1" indent="-334963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tabLst>
                <a:tab pos="63500" algn="l"/>
              </a:tabLst>
              <a:defRPr/>
            </a:pPr>
            <a:r>
              <a:rPr lang="en-US" kern="0" noProof="0" dirty="0" smtClean="0">
                <a:latin typeface="Calibri" pitchFamily="34" charset="0"/>
                <a:cs typeface="Calibri" pitchFamily="34" charset="0"/>
              </a:rPr>
              <a:t>20 new gates replaced with new motors for the upstream slide gates</a:t>
            </a:r>
          </a:p>
          <a:p>
            <a:pPr marL="682625" lvl="1" indent="-334963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tabLst>
                <a:tab pos="63500" algn="l"/>
              </a:tabLst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An updated automation system maintains a set upstream water surface elevation</a:t>
            </a:r>
          </a:p>
          <a:p>
            <a:pPr marL="682625" lvl="1" indent="-334963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tabLst>
                <a:tab pos="63500" algn="l"/>
              </a:tabLst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Communications through CDEC monitors water surface elevation, gate operations, and alarms</a:t>
            </a:r>
            <a:endParaRPr lang="en-US" kern="0" noProof="0" dirty="0" smtClean="0">
              <a:latin typeface="Calibri" pitchFamily="34" charset="0"/>
              <a:cs typeface="Calibri" pitchFamily="34" charset="0"/>
            </a:endParaRPr>
          </a:p>
          <a:p>
            <a:pPr marL="682625" lvl="1" indent="-334963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tabLst>
                <a:tab pos="63500" algn="l"/>
              </a:tabLst>
              <a:defRPr/>
            </a:pPr>
            <a:endParaRPr lang="en-US" kern="0" noProof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krjacobs\_Projects\_Noel's Projs\2013-11_Board Mtng\inspe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5014516" cy="53340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4876800" y="1822775"/>
            <a:ext cx="403860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l">
              <a:lnSpc>
                <a:spcPct val="80000"/>
              </a:lnSpc>
              <a:spcBef>
                <a:spcPct val="15000"/>
              </a:spcBef>
              <a:spcAft>
                <a:spcPct val="30000"/>
              </a:spcAft>
              <a:tabLst>
                <a:tab pos="1371600" algn="l"/>
              </a:tabLst>
              <a:defRPr/>
            </a:pPr>
            <a:r>
              <a:rPr lang="en-US" sz="2200" b="1" kern="0" dirty="0" smtClean="0">
                <a:latin typeface="Calibri" pitchFamily="34" charset="0"/>
                <a:cs typeface="Calibri" pitchFamily="34" charset="0"/>
              </a:rPr>
              <a:t>Flood System Maintenance</a:t>
            </a:r>
          </a:p>
          <a:p>
            <a:pPr marL="342900" indent="-342900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tabLst>
                <a:tab pos="63500" algn="l"/>
                <a:tab pos="800100" algn="l"/>
              </a:tabLst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Revising Superintendents Guide to O&amp;M</a:t>
            </a:r>
          </a:p>
          <a:p>
            <a:pPr marL="342900" indent="-342900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tabLst>
                <a:tab pos="63500" algn="l"/>
                <a:tab pos="800100" algn="l"/>
              </a:tabLst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Developed database to log and track the status of inspections done by both DWR and USACE during routine and periodic inspections</a:t>
            </a:r>
            <a:endParaRPr lang="en-US" kern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0" y="16002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4075" indent="-503238">
              <a:spcBef>
                <a:spcPct val="50000"/>
              </a:spcBef>
              <a:tabLst>
                <a:tab pos="1371600" algn="l"/>
              </a:tabLst>
            </a:pPr>
            <a:endParaRPr lang="en-US" sz="2800" b="1"/>
          </a:p>
        </p:txBody>
      </p:sp>
      <p:sp>
        <p:nvSpPr>
          <p:cNvPr id="8" name="Freeform 7"/>
          <p:cNvSpPr/>
          <p:nvPr/>
        </p:nvSpPr>
        <p:spPr bwMode="auto">
          <a:xfrm flipV="1">
            <a:off x="0" y="0"/>
            <a:ext cx="9144000" cy="1600200"/>
          </a:xfrm>
          <a:custGeom>
            <a:avLst/>
            <a:gdLst>
              <a:gd name="connsiteX0" fmla="*/ 88900 w 9220200"/>
              <a:gd name="connsiteY0" fmla="*/ 279400 h 1612900"/>
              <a:gd name="connsiteX1" fmla="*/ 1587500 w 9220200"/>
              <a:gd name="connsiteY1" fmla="*/ 533400 h 1612900"/>
              <a:gd name="connsiteX2" fmla="*/ 4673600 w 9220200"/>
              <a:gd name="connsiteY2" fmla="*/ 203200 h 1612900"/>
              <a:gd name="connsiteX3" fmla="*/ 6121400 w 9220200"/>
              <a:gd name="connsiteY3" fmla="*/ 0 h 1612900"/>
              <a:gd name="connsiteX4" fmla="*/ 7188200 w 9220200"/>
              <a:gd name="connsiteY4" fmla="*/ 63500 h 1612900"/>
              <a:gd name="connsiteX5" fmla="*/ 8305800 w 9220200"/>
              <a:gd name="connsiteY5" fmla="*/ 317500 h 1612900"/>
              <a:gd name="connsiteX6" fmla="*/ 8763000 w 9220200"/>
              <a:gd name="connsiteY6" fmla="*/ 330200 h 1612900"/>
              <a:gd name="connsiteX7" fmla="*/ 9220200 w 9220200"/>
              <a:gd name="connsiteY7" fmla="*/ 292100 h 1612900"/>
              <a:gd name="connsiteX8" fmla="*/ 9207500 w 9220200"/>
              <a:gd name="connsiteY8" fmla="*/ 1612900 h 1612900"/>
              <a:gd name="connsiteX9" fmla="*/ 0 w 9220200"/>
              <a:gd name="connsiteY9" fmla="*/ 1574800 h 1612900"/>
              <a:gd name="connsiteX10" fmla="*/ 12700 w 9220200"/>
              <a:gd name="connsiteY10" fmla="*/ 254000 h 1612900"/>
              <a:gd name="connsiteX11" fmla="*/ 88900 w 9220200"/>
              <a:gd name="connsiteY11" fmla="*/ 279400 h 1612900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304800 w 9525000"/>
              <a:gd name="connsiteY9" fmla="*/ 157480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393700 w 9525000"/>
              <a:gd name="connsiteY0" fmla="*/ 279400 h 1854835"/>
              <a:gd name="connsiteX1" fmla="*/ 1892300 w 9525000"/>
              <a:gd name="connsiteY1" fmla="*/ 533400 h 1854835"/>
              <a:gd name="connsiteX2" fmla="*/ 4978400 w 9525000"/>
              <a:gd name="connsiteY2" fmla="*/ 203200 h 1854835"/>
              <a:gd name="connsiteX3" fmla="*/ 6426200 w 9525000"/>
              <a:gd name="connsiteY3" fmla="*/ 0 h 1854835"/>
              <a:gd name="connsiteX4" fmla="*/ 7493000 w 9525000"/>
              <a:gd name="connsiteY4" fmla="*/ 63500 h 1854835"/>
              <a:gd name="connsiteX5" fmla="*/ 8610600 w 9525000"/>
              <a:gd name="connsiteY5" fmla="*/ 317500 h 1854835"/>
              <a:gd name="connsiteX6" fmla="*/ 9067800 w 9525000"/>
              <a:gd name="connsiteY6" fmla="*/ 330200 h 1854835"/>
              <a:gd name="connsiteX7" fmla="*/ 9525000 w 9525000"/>
              <a:gd name="connsiteY7" fmla="*/ 292100 h 1854835"/>
              <a:gd name="connsiteX8" fmla="*/ 9512300 w 9525000"/>
              <a:gd name="connsiteY8" fmla="*/ 1612900 h 1854835"/>
              <a:gd name="connsiteX9" fmla="*/ 0 w 9525000"/>
              <a:gd name="connsiteY9" fmla="*/ 1854835 h 1854835"/>
              <a:gd name="connsiteX10" fmla="*/ 0 w 9525000"/>
              <a:gd name="connsiteY10" fmla="*/ 241935 h 1854835"/>
              <a:gd name="connsiteX11" fmla="*/ 393700 w 9525000"/>
              <a:gd name="connsiteY11" fmla="*/ 279400 h 1854835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762000 w 9525000"/>
              <a:gd name="connsiteY9" fmla="*/ 129032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304800 w 9525000"/>
              <a:gd name="connsiteY9" fmla="*/ 145161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88900 w 9220200"/>
              <a:gd name="connsiteY0" fmla="*/ 279400 h 1612900"/>
              <a:gd name="connsiteX1" fmla="*/ 1587500 w 9220200"/>
              <a:gd name="connsiteY1" fmla="*/ 533400 h 1612900"/>
              <a:gd name="connsiteX2" fmla="*/ 4673600 w 9220200"/>
              <a:gd name="connsiteY2" fmla="*/ 203200 h 1612900"/>
              <a:gd name="connsiteX3" fmla="*/ 6121400 w 9220200"/>
              <a:gd name="connsiteY3" fmla="*/ 0 h 1612900"/>
              <a:gd name="connsiteX4" fmla="*/ 7188200 w 9220200"/>
              <a:gd name="connsiteY4" fmla="*/ 63500 h 1612900"/>
              <a:gd name="connsiteX5" fmla="*/ 8305800 w 9220200"/>
              <a:gd name="connsiteY5" fmla="*/ 317500 h 1612900"/>
              <a:gd name="connsiteX6" fmla="*/ 8763000 w 9220200"/>
              <a:gd name="connsiteY6" fmla="*/ 330200 h 1612900"/>
              <a:gd name="connsiteX7" fmla="*/ 9220200 w 9220200"/>
              <a:gd name="connsiteY7" fmla="*/ 292100 h 1612900"/>
              <a:gd name="connsiteX8" fmla="*/ 9207500 w 9220200"/>
              <a:gd name="connsiteY8" fmla="*/ 1612900 h 1612900"/>
              <a:gd name="connsiteX9" fmla="*/ 0 w 9220200"/>
              <a:gd name="connsiteY9" fmla="*/ 1451610 h 1612900"/>
              <a:gd name="connsiteX10" fmla="*/ 0 w 9220200"/>
              <a:gd name="connsiteY10" fmla="*/ 322580 h 1612900"/>
              <a:gd name="connsiteX11" fmla="*/ 88900 w 9220200"/>
              <a:gd name="connsiteY11" fmla="*/ 279400 h 1612900"/>
              <a:gd name="connsiteX0" fmla="*/ 88900 w 9220200"/>
              <a:gd name="connsiteY0" fmla="*/ 279400 h 1451610"/>
              <a:gd name="connsiteX1" fmla="*/ 1587500 w 9220200"/>
              <a:gd name="connsiteY1" fmla="*/ 533400 h 1451610"/>
              <a:gd name="connsiteX2" fmla="*/ 4673600 w 9220200"/>
              <a:gd name="connsiteY2" fmla="*/ 203200 h 1451610"/>
              <a:gd name="connsiteX3" fmla="*/ 6121400 w 9220200"/>
              <a:gd name="connsiteY3" fmla="*/ 0 h 1451610"/>
              <a:gd name="connsiteX4" fmla="*/ 7188200 w 9220200"/>
              <a:gd name="connsiteY4" fmla="*/ 63500 h 1451610"/>
              <a:gd name="connsiteX5" fmla="*/ 8305800 w 9220200"/>
              <a:gd name="connsiteY5" fmla="*/ 317500 h 1451610"/>
              <a:gd name="connsiteX6" fmla="*/ 8763000 w 9220200"/>
              <a:gd name="connsiteY6" fmla="*/ 330200 h 1451610"/>
              <a:gd name="connsiteX7" fmla="*/ 9220200 w 9220200"/>
              <a:gd name="connsiteY7" fmla="*/ 292100 h 1451610"/>
              <a:gd name="connsiteX8" fmla="*/ 8839200 w 9220200"/>
              <a:gd name="connsiteY8" fmla="*/ 1129030 h 1451610"/>
              <a:gd name="connsiteX9" fmla="*/ 0 w 9220200"/>
              <a:gd name="connsiteY9" fmla="*/ 1451610 h 1451610"/>
              <a:gd name="connsiteX10" fmla="*/ 0 w 9220200"/>
              <a:gd name="connsiteY10" fmla="*/ 322580 h 1451610"/>
              <a:gd name="connsiteX11" fmla="*/ 88900 w 9220200"/>
              <a:gd name="connsiteY11" fmla="*/ 279400 h 1451610"/>
              <a:gd name="connsiteX0" fmla="*/ 88900 w 9220200"/>
              <a:gd name="connsiteY0" fmla="*/ 279400 h 1451610"/>
              <a:gd name="connsiteX1" fmla="*/ 1587500 w 9220200"/>
              <a:gd name="connsiteY1" fmla="*/ 533400 h 1451610"/>
              <a:gd name="connsiteX2" fmla="*/ 4673600 w 9220200"/>
              <a:gd name="connsiteY2" fmla="*/ 203200 h 1451610"/>
              <a:gd name="connsiteX3" fmla="*/ 6121400 w 9220200"/>
              <a:gd name="connsiteY3" fmla="*/ 0 h 1451610"/>
              <a:gd name="connsiteX4" fmla="*/ 7188200 w 9220200"/>
              <a:gd name="connsiteY4" fmla="*/ 63500 h 1451610"/>
              <a:gd name="connsiteX5" fmla="*/ 8305800 w 9220200"/>
              <a:gd name="connsiteY5" fmla="*/ 317500 h 1451610"/>
              <a:gd name="connsiteX6" fmla="*/ 8763000 w 9220200"/>
              <a:gd name="connsiteY6" fmla="*/ 330200 h 1451610"/>
              <a:gd name="connsiteX7" fmla="*/ 9220200 w 9220200"/>
              <a:gd name="connsiteY7" fmla="*/ 292100 h 1451610"/>
              <a:gd name="connsiteX8" fmla="*/ 9144000 w 9220200"/>
              <a:gd name="connsiteY8" fmla="*/ 1451610 h 1451610"/>
              <a:gd name="connsiteX9" fmla="*/ 0 w 9220200"/>
              <a:gd name="connsiteY9" fmla="*/ 1451610 h 1451610"/>
              <a:gd name="connsiteX10" fmla="*/ 0 w 9220200"/>
              <a:gd name="connsiteY10" fmla="*/ 322580 h 1451610"/>
              <a:gd name="connsiteX11" fmla="*/ 88900 w 92202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30200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403225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828800 w 9144000"/>
              <a:gd name="connsiteY1" fmla="*/ 69124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828800 w 9144000"/>
              <a:gd name="connsiteY1" fmla="*/ 69124 h 1451610"/>
              <a:gd name="connsiteX2" fmla="*/ 6096000 w 9144000"/>
              <a:gd name="connsiteY2" fmla="*/ 552994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15900 h 1388110"/>
              <a:gd name="connsiteX1" fmla="*/ 1828800 w 9144000"/>
              <a:gd name="connsiteY1" fmla="*/ 5624 h 1388110"/>
              <a:gd name="connsiteX2" fmla="*/ 6096000 w 9144000"/>
              <a:gd name="connsiteY2" fmla="*/ 489494 h 1388110"/>
              <a:gd name="connsiteX3" fmla="*/ 7162800 w 9144000"/>
              <a:gd name="connsiteY3" fmla="*/ 420370 h 1388110"/>
              <a:gd name="connsiteX4" fmla="*/ 7188200 w 9144000"/>
              <a:gd name="connsiteY4" fmla="*/ 0 h 1388110"/>
              <a:gd name="connsiteX5" fmla="*/ 8305800 w 9144000"/>
              <a:gd name="connsiteY5" fmla="*/ 254000 h 1388110"/>
              <a:gd name="connsiteX6" fmla="*/ 8763000 w 9144000"/>
              <a:gd name="connsiteY6" fmla="*/ 259080 h 1388110"/>
              <a:gd name="connsiteX7" fmla="*/ 9144000 w 9144000"/>
              <a:gd name="connsiteY7" fmla="*/ 212997 h 1388110"/>
              <a:gd name="connsiteX8" fmla="*/ 9144000 w 9144000"/>
              <a:gd name="connsiteY8" fmla="*/ 1388110 h 1388110"/>
              <a:gd name="connsiteX9" fmla="*/ 0 w 9144000"/>
              <a:gd name="connsiteY9" fmla="*/ 1388110 h 1388110"/>
              <a:gd name="connsiteX10" fmla="*/ 0 w 9144000"/>
              <a:gd name="connsiteY10" fmla="*/ 259080 h 1388110"/>
              <a:gd name="connsiteX11" fmla="*/ 88900 w 9144000"/>
              <a:gd name="connsiteY11" fmla="*/ 215900 h 1388110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483870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53456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483870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69124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533400 w 9144000"/>
              <a:gd name="connsiteY0" fmla="*/ 0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69124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533400 w 9144000"/>
              <a:gd name="connsiteY11" fmla="*/ 0 h 1382486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096000 w 9144000"/>
              <a:gd name="connsiteY2" fmla="*/ 414746 h 1451610"/>
              <a:gd name="connsiteX3" fmla="*/ 7162800 w 9144000"/>
              <a:gd name="connsiteY3" fmla="*/ 345621 h 1451610"/>
              <a:gd name="connsiteX4" fmla="*/ 7772400 w 9144000"/>
              <a:gd name="connsiteY4" fmla="*/ 276497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7772400 w 9144000"/>
              <a:gd name="connsiteY4" fmla="*/ 276497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276497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276497 h 1451610"/>
              <a:gd name="connsiteX7" fmla="*/ 9144000 w 9144000"/>
              <a:gd name="connsiteY7" fmla="*/ 207373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1451610">
                <a:moveTo>
                  <a:pt x="533400" y="69124"/>
                </a:moveTo>
                <a:lnTo>
                  <a:pt x="3505200" y="0"/>
                </a:lnTo>
                <a:lnTo>
                  <a:pt x="6858000" y="276497"/>
                </a:lnTo>
                <a:lnTo>
                  <a:pt x="7162800" y="345621"/>
                </a:lnTo>
                <a:lnTo>
                  <a:pt x="8001000" y="345621"/>
                </a:lnTo>
                <a:cubicBezTo>
                  <a:pt x="8102600" y="299538"/>
                  <a:pt x="8318500" y="288018"/>
                  <a:pt x="8458200" y="276497"/>
                </a:cubicBezTo>
                <a:cubicBezTo>
                  <a:pt x="8597900" y="264976"/>
                  <a:pt x="8661400" y="299539"/>
                  <a:pt x="8839200" y="276497"/>
                </a:cubicBezTo>
                <a:lnTo>
                  <a:pt x="9144000" y="207373"/>
                </a:lnTo>
                <a:lnTo>
                  <a:pt x="9144000" y="1451610"/>
                </a:lnTo>
                <a:lnTo>
                  <a:pt x="0" y="1451610"/>
                </a:lnTo>
                <a:lnTo>
                  <a:pt x="0" y="322580"/>
                </a:lnTo>
                <a:lnTo>
                  <a:pt x="533400" y="69124"/>
                </a:lnTo>
                <a:close/>
              </a:path>
            </a:pathLst>
          </a:custGeom>
          <a:solidFill>
            <a:srgbClr val="3D87A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" name="Picture 2" descr="C:\Users\krjacobs\Desktop\Noel Projs\2012-1116_BoardMtng\ribbon1.png"/>
          <p:cNvPicPr>
            <a:picLocks noChangeAspect="1" noChangeArrowheads="1"/>
          </p:cNvPicPr>
          <p:nvPr/>
        </p:nvPicPr>
        <p:blipFill>
          <a:blip r:embed="rId4" cstate="print"/>
          <a:srcRect l="2350" r="19110"/>
          <a:stretch>
            <a:fillRect/>
          </a:stretch>
        </p:blipFill>
        <p:spPr bwMode="auto">
          <a:xfrm>
            <a:off x="0" y="990600"/>
            <a:ext cx="91440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52400" y="6438900"/>
            <a:ext cx="23622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spc="300" dirty="0">
                <a:latin typeface="+mn-lt"/>
              </a:rPr>
              <a:t>CALIFORNIA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6443663"/>
            <a:ext cx="4114800" cy="261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100" spc="300" dirty="0">
                <a:latin typeface="+mn-lt"/>
              </a:rPr>
              <a:t>DEPARTMENT OF WATER RESOURCES</a:t>
            </a:r>
          </a:p>
        </p:txBody>
      </p:sp>
      <p:pic>
        <p:nvPicPr>
          <p:cNvPr id="12" name="Picture 11" descr="C:\Users\krjacobs\Desktop\Noel Projs\2012-1116_BoardMtng\FloodSAFE-logo_cropped2.png"/>
          <p:cNvPicPr>
            <a:picLocks noChangeAspect="1" noChangeArrowheads="1"/>
          </p:cNvPicPr>
          <p:nvPr/>
        </p:nvPicPr>
        <p:blipFill>
          <a:blip r:embed="rId5" cstate="print"/>
          <a:srcRect t="16849"/>
          <a:stretch>
            <a:fillRect/>
          </a:stretch>
        </p:blipFill>
        <p:spPr bwMode="auto">
          <a:xfrm>
            <a:off x="228600" y="6019800"/>
            <a:ext cx="2209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1"/>
          <p:cNvCxnSpPr>
            <a:cxnSpLocks noChangeShapeType="1"/>
          </p:cNvCxnSpPr>
          <p:nvPr/>
        </p:nvCxnSpPr>
        <p:spPr bwMode="auto">
          <a:xfrm>
            <a:off x="228600" y="6396038"/>
            <a:ext cx="86106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18" name="Picture 6" descr="C:\Users\krjacobs\Desktop\Noel Projs\2012-1116_BoardMtng\480px-Seal_of_the_California_Department_of_Water_Resources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52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371600" y="152400"/>
            <a:ext cx="723900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400" b="1" dirty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Sacramento River </a:t>
            </a:r>
            <a:r>
              <a:rPr lang="en-US" sz="3400" b="1" dirty="0" smtClean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Flood Control System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1600" y="609600"/>
            <a:ext cx="7239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i="1" dirty="0" smtClean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CVFPP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76200" y="18288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4075" indent="-503238">
              <a:spcBef>
                <a:spcPct val="50000"/>
              </a:spcBef>
              <a:tabLst>
                <a:tab pos="1371600" algn="l"/>
              </a:tabLst>
            </a:pPr>
            <a:r>
              <a:rPr lang="en-US" sz="2800" b="1" dirty="0" smtClean="0"/>
              <a:t>Corrective Actions for USACE Inspection Points</a:t>
            </a:r>
            <a:endParaRPr lang="en-US" sz="2800" b="1" dirty="0"/>
          </a:p>
        </p:txBody>
      </p:sp>
      <p:sp>
        <p:nvSpPr>
          <p:cNvPr id="6" name="Freeform 5"/>
          <p:cNvSpPr/>
          <p:nvPr/>
        </p:nvSpPr>
        <p:spPr bwMode="auto">
          <a:xfrm flipV="1">
            <a:off x="0" y="0"/>
            <a:ext cx="9144000" cy="1600200"/>
          </a:xfrm>
          <a:custGeom>
            <a:avLst/>
            <a:gdLst>
              <a:gd name="connsiteX0" fmla="*/ 88900 w 9220200"/>
              <a:gd name="connsiteY0" fmla="*/ 279400 h 1612900"/>
              <a:gd name="connsiteX1" fmla="*/ 1587500 w 9220200"/>
              <a:gd name="connsiteY1" fmla="*/ 533400 h 1612900"/>
              <a:gd name="connsiteX2" fmla="*/ 4673600 w 9220200"/>
              <a:gd name="connsiteY2" fmla="*/ 203200 h 1612900"/>
              <a:gd name="connsiteX3" fmla="*/ 6121400 w 9220200"/>
              <a:gd name="connsiteY3" fmla="*/ 0 h 1612900"/>
              <a:gd name="connsiteX4" fmla="*/ 7188200 w 9220200"/>
              <a:gd name="connsiteY4" fmla="*/ 63500 h 1612900"/>
              <a:gd name="connsiteX5" fmla="*/ 8305800 w 9220200"/>
              <a:gd name="connsiteY5" fmla="*/ 317500 h 1612900"/>
              <a:gd name="connsiteX6" fmla="*/ 8763000 w 9220200"/>
              <a:gd name="connsiteY6" fmla="*/ 330200 h 1612900"/>
              <a:gd name="connsiteX7" fmla="*/ 9220200 w 9220200"/>
              <a:gd name="connsiteY7" fmla="*/ 292100 h 1612900"/>
              <a:gd name="connsiteX8" fmla="*/ 9207500 w 9220200"/>
              <a:gd name="connsiteY8" fmla="*/ 1612900 h 1612900"/>
              <a:gd name="connsiteX9" fmla="*/ 0 w 9220200"/>
              <a:gd name="connsiteY9" fmla="*/ 1574800 h 1612900"/>
              <a:gd name="connsiteX10" fmla="*/ 12700 w 9220200"/>
              <a:gd name="connsiteY10" fmla="*/ 254000 h 1612900"/>
              <a:gd name="connsiteX11" fmla="*/ 88900 w 9220200"/>
              <a:gd name="connsiteY11" fmla="*/ 279400 h 1612900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304800 w 9525000"/>
              <a:gd name="connsiteY9" fmla="*/ 157480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393700 w 9525000"/>
              <a:gd name="connsiteY0" fmla="*/ 279400 h 1854835"/>
              <a:gd name="connsiteX1" fmla="*/ 1892300 w 9525000"/>
              <a:gd name="connsiteY1" fmla="*/ 533400 h 1854835"/>
              <a:gd name="connsiteX2" fmla="*/ 4978400 w 9525000"/>
              <a:gd name="connsiteY2" fmla="*/ 203200 h 1854835"/>
              <a:gd name="connsiteX3" fmla="*/ 6426200 w 9525000"/>
              <a:gd name="connsiteY3" fmla="*/ 0 h 1854835"/>
              <a:gd name="connsiteX4" fmla="*/ 7493000 w 9525000"/>
              <a:gd name="connsiteY4" fmla="*/ 63500 h 1854835"/>
              <a:gd name="connsiteX5" fmla="*/ 8610600 w 9525000"/>
              <a:gd name="connsiteY5" fmla="*/ 317500 h 1854835"/>
              <a:gd name="connsiteX6" fmla="*/ 9067800 w 9525000"/>
              <a:gd name="connsiteY6" fmla="*/ 330200 h 1854835"/>
              <a:gd name="connsiteX7" fmla="*/ 9525000 w 9525000"/>
              <a:gd name="connsiteY7" fmla="*/ 292100 h 1854835"/>
              <a:gd name="connsiteX8" fmla="*/ 9512300 w 9525000"/>
              <a:gd name="connsiteY8" fmla="*/ 1612900 h 1854835"/>
              <a:gd name="connsiteX9" fmla="*/ 0 w 9525000"/>
              <a:gd name="connsiteY9" fmla="*/ 1854835 h 1854835"/>
              <a:gd name="connsiteX10" fmla="*/ 0 w 9525000"/>
              <a:gd name="connsiteY10" fmla="*/ 241935 h 1854835"/>
              <a:gd name="connsiteX11" fmla="*/ 393700 w 9525000"/>
              <a:gd name="connsiteY11" fmla="*/ 279400 h 1854835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762000 w 9525000"/>
              <a:gd name="connsiteY9" fmla="*/ 129032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304800 w 9525000"/>
              <a:gd name="connsiteY9" fmla="*/ 145161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88900 w 9220200"/>
              <a:gd name="connsiteY0" fmla="*/ 279400 h 1612900"/>
              <a:gd name="connsiteX1" fmla="*/ 1587500 w 9220200"/>
              <a:gd name="connsiteY1" fmla="*/ 533400 h 1612900"/>
              <a:gd name="connsiteX2" fmla="*/ 4673600 w 9220200"/>
              <a:gd name="connsiteY2" fmla="*/ 203200 h 1612900"/>
              <a:gd name="connsiteX3" fmla="*/ 6121400 w 9220200"/>
              <a:gd name="connsiteY3" fmla="*/ 0 h 1612900"/>
              <a:gd name="connsiteX4" fmla="*/ 7188200 w 9220200"/>
              <a:gd name="connsiteY4" fmla="*/ 63500 h 1612900"/>
              <a:gd name="connsiteX5" fmla="*/ 8305800 w 9220200"/>
              <a:gd name="connsiteY5" fmla="*/ 317500 h 1612900"/>
              <a:gd name="connsiteX6" fmla="*/ 8763000 w 9220200"/>
              <a:gd name="connsiteY6" fmla="*/ 330200 h 1612900"/>
              <a:gd name="connsiteX7" fmla="*/ 9220200 w 9220200"/>
              <a:gd name="connsiteY7" fmla="*/ 292100 h 1612900"/>
              <a:gd name="connsiteX8" fmla="*/ 9207500 w 9220200"/>
              <a:gd name="connsiteY8" fmla="*/ 1612900 h 1612900"/>
              <a:gd name="connsiteX9" fmla="*/ 0 w 9220200"/>
              <a:gd name="connsiteY9" fmla="*/ 1451610 h 1612900"/>
              <a:gd name="connsiteX10" fmla="*/ 0 w 9220200"/>
              <a:gd name="connsiteY10" fmla="*/ 322580 h 1612900"/>
              <a:gd name="connsiteX11" fmla="*/ 88900 w 9220200"/>
              <a:gd name="connsiteY11" fmla="*/ 279400 h 1612900"/>
              <a:gd name="connsiteX0" fmla="*/ 88900 w 9220200"/>
              <a:gd name="connsiteY0" fmla="*/ 279400 h 1451610"/>
              <a:gd name="connsiteX1" fmla="*/ 1587500 w 9220200"/>
              <a:gd name="connsiteY1" fmla="*/ 533400 h 1451610"/>
              <a:gd name="connsiteX2" fmla="*/ 4673600 w 9220200"/>
              <a:gd name="connsiteY2" fmla="*/ 203200 h 1451610"/>
              <a:gd name="connsiteX3" fmla="*/ 6121400 w 9220200"/>
              <a:gd name="connsiteY3" fmla="*/ 0 h 1451610"/>
              <a:gd name="connsiteX4" fmla="*/ 7188200 w 9220200"/>
              <a:gd name="connsiteY4" fmla="*/ 63500 h 1451610"/>
              <a:gd name="connsiteX5" fmla="*/ 8305800 w 9220200"/>
              <a:gd name="connsiteY5" fmla="*/ 317500 h 1451610"/>
              <a:gd name="connsiteX6" fmla="*/ 8763000 w 9220200"/>
              <a:gd name="connsiteY6" fmla="*/ 330200 h 1451610"/>
              <a:gd name="connsiteX7" fmla="*/ 9220200 w 9220200"/>
              <a:gd name="connsiteY7" fmla="*/ 292100 h 1451610"/>
              <a:gd name="connsiteX8" fmla="*/ 8839200 w 9220200"/>
              <a:gd name="connsiteY8" fmla="*/ 1129030 h 1451610"/>
              <a:gd name="connsiteX9" fmla="*/ 0 w 9220200"/>
              <a:gd name="connsiteY9" fmla="*/ 1451610 h 1451610"/>
              <a:gd name="connsiteX10" fmla="*/ 0 w 9220200"/>
              <a:gd name="connsiteY10" fmla="*/ 322580 h 1451610"/>
              <a:gd name="connsiteX11" fmla="*/ 88900 w 9220200"/>
              <a:gd name="connsiteY11" fmla="*/ 279400 h 1451610"/>
              <a:gd name="connsiteX0" fmla="*/ 88900 w 9220200"/>
              <a:gd name="connsiteY0" fmla="*/ 279400 h 1451610"/>
              <a:gd name="connsiteX1" fmla="*/ 1587500 w 9220200"/>
              <a:gd name="connsiteY1" fmla="*/ 533400 h 1451610"/>
              <a:gd name="connsiteX2" fmla="*/ 4673600 w 9220200"/>
              <a:gd name="connsiteY2" fmla="*/ 203200 h 1451610"/>
              <a:gd name="connsiteX3" fmla="*/ 6121400 w 9220200"/>
              <a:gd name="connsiteY3" fmla="*/ 0 h 1451610"/>
              <a:gd name="connsiteX4" fmla="*/ 7188200 w 9220200"/>
              <a:gd name="connsiteY4" fmla="*/ 63500 h 1451610"/>
              <a:gd name="connsiteX5" fmla="*/ 8305800 w 9220200"/>
              <a:gd name="connsiteY5" fmla="*/ 317500 h 1451610"/>
              <a:gd name="connsiteX6" fmla="*/ 8763000 w 9220200"/>
              <a:gd name="connsiteY6" fmla="*/ 330200 h 1451610"/>
              <a:gd name="connsiteX7" fmla="*/ 9220200 w 9220200"/>
              <a:gd name="connsiteY7" fmla="*/ 292100 h 1451610"/>
              <a:gd name="connsiteX8" fmla="*/ 9144000 w 9220200"/>
              <a:gd name="connsiteY8" fmla="*/ 1451610 h 1451610"/>
              <a:gd name="connsiteX9" fmla="*/ 0 w 9220200"/>
              <a:gd name="connsiteY9" fmla="*/ 1451610 h 1451610"/>
              <a:gd name="connsiteX10" fmla="*/ 0 w 9220200"/>
              <a:gd name="connsiteY10" fmla="*/ 322580 h 1451610"/>
              <a:gd name="connsiteX11" fmla="*/ 88900 w 92202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30200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403225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828800 w 9144000"/>
              <a:gd name="connsiteY1" fmla="*/ 69124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828800 w 9144000"/>
              <a:gd name="connsiteY1" fmla="*/ 69124 h 1451610"/>
              <a:gd name="connsiteX2" fmla="*/ 6096000 w 9144000"/>
              <a:gd name="connsiteY2" fmla="*/ 552994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15900 h 1388110"/>
              <a:gd name="connsiteX1" fmla="*/ 1828800 w 9144000"/>
              <a:gd name="connsiteY1" fmla="*/ 5624 h 1388110"/>
              <a:gd name="connsiteX2" fmla="*/ 6096000 w 9144000"/>
              <a:gd name="connsiteY2" fmla="*/ 489494 h 1388110"/>
              <a:gd name="connsiteX3" fmla="*/ 7162800 w 9144000"/>
              <a:gd name="connsiteY3" fmla="*/ 420370 h 1388110"/>
              <a:gd name="connsiteX4" fmla="*/ 7188200 w 9144000"/>
              <a:gd name="connsiteY4" fmla="*/ 0 h 1388110"/>
              <a:gd name="connsiteX5" fmla="*/ 8305800 w 9144000"/>
              <a:gd name="connsiteY5" fmla="*/ 254000 h 1388110"/>
              <a:gd name="connsiteX6" fmla="*/ 8763000 w 9144000"/>
              <a:gd name="connsiteY6" fmla="*/ 259080 h 1388110"/>
              <a:gd name="connsiteX7" fmla="*/ 9144000 w 9144000"/>
              <a:gd name="connsiteY7" fmla="*/ 212997 h 1388110"/>
              <a:gd name="connsiteX8" fmla="*/ 9144000 w 9144000"/>
              <a:gd name="connsiteY8" fmla="*/ 1388110 h 1388110"/>
              <a:gd name="connsiteX9" fmla="*/ 0 w 9144000"/>
              <a:gd name="connsiteY9" fmla="*/ 1388110 h 1388110"/>
              <a:gd name="connsiteX10" fmla="*/ 0 w 9144000"/>
              <a:gd name="connsiteY10" fmla="*/ 259080 h 1388110"/>
              <a:gd name="connsiteX11" fmla="*/ 88900 w 9144000"/>
              <a:gd name="connsiteY11" fmla="*/ 215900 h 1388110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483870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53456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483870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69124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533400 w 9144000"/>
              <a:gd name="connsiteY0" fmla="*/ 0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69124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533400 w 9144000"/>
              <a:gd name="connsiteY11" fmla="*/ 0 h 1382486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096000 w 9144000"/>
              <a:gd name="connsiteY2" fmla="*/ 414746 h 1451610"/>
              <a:gd name="connsiteX3" fmla="*/ 7162800 w 9144000"/>
              <a:gd name="connsiteY3" fmla="*/ 345621 h 1451610"/>
              <a:gd name="connsiteX4" fmla="*/ 7772400 w 9144000"/>
              <a:gd name="connsiteY4" fmla="*/ 276497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7772400 w 9144000"/>
              <a:gd name="connsiteY4" fmla="*/ 276497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276497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276497 h 1451610"/>
              <a:gd name="connsiteX7" fmla="*/ 9144000 w 9144000"/>
              <a:gd name="connsiteY7" fmla="*/ 207373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1451610">
                <a:moveTo>
                  <a:pt x="533400" y="69124"/>
                </a:moveTo>
                <a:lnTo>
                  <a:pt x="3505200" y="0"/>
                </a:lnTo>
                <a:lnTo>
                  <a:pt x="6858000" y="276497"/>
                </a:lnTo>
                <a:lnTo>
                  <a:pt x="7162800" y="345621"/>
                </a:lnTo>
                <a:lnTo>
                  <a:pt x="8001000" y="345621"/>
                </a:lnTo>
                <a:cubicBezTo>
                  <a:pt x="8102600" y="299538"/>
                  <a:pt x="8318500" y="288018"/>
                  <a:pt x="8458200" y="276497"/>
                </a:cubicBezTo>
                <a:cubicBezTo>
                  <a:pt x="8597900" y="264976"/>
                  <a:pt x="8661400" y="299539"/>
                  <a:pt x="8839200" y="276497"/>
                </a:cubicBezTo>
                <a:lnTo>
                  <a:pt x="9144000" y="207373"/>
                </a:lnTo>
                <a:lnTo>
                  <a:pt x="9144000" y="1451610"/>
                </a:lnTo>
                <a:lnTo>
                  <a:pt x="0" y="1451610"/>
                </a:lnTo>
                <a:lnTo>
                  <a:pt x="0" y="322580"/>
                </a:lnTo>
                <a:lnTo>
                  <a:pt x="533400" y="69124"/>
                </a:lnTo>
                <a:close/>
              </a:path>
            </a:pathLst>
          </a:custGeom>
          <a:solidFill>
            <a:srgbClr val="3D87A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Picture 2" descr="C:\Users\krjacobs\Desktop\Noel Projs\2012-1116_BoardMtng\ribbon1.png"/>
          <p:cNvPicPr>
            <a:picLocks noChangeAspect="1" noChangeArrowheads="1"/>
          </p:cNvPicPr>
          <p:nvPr/>
        </p:nvPicPr>
        <p:blipFill>
          <a:blip r:embed="rId3" cstate="print"/>
          <a:srcRect l="2350" r="19110"/>
          <a:stretch>
            <a:fillRect/>
          </a:stretch>
        </p:blipFill>
        <p:spPr bwMode="auto">
          <a:xfrm>
            <a:off x="0" y="990600"/>
            <a:ext cx="91440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52400" y="6438900"/>
            <a:ext cx="23622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spc="300" dirty="0">
                <a:latin typeface="+mn-lt"/>
              </a:rPr>
              <a:t>CALIFORNIA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6443663"/>
            <a:ext cx="4114800" cy="261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100" spc="300" dirty="0">
                <a:latin typeface="+mn-lt"/>
              </a:rPr>
              <a:t>DEPARTMENT OF WATER RESOURCES</a:t>
            </a:r>
          </a:p>
        </p:txBody>
      </p:sp>
      <p:pic>
        <p:nvPicPr>
          <p:cNvPr id="10" name="Picture 11" descr="C:\Users\krjacobs\Desktop\Noel Projs\2012-1116_BoardMtng\FloodSAFE-logo_cropped2.png"/>
          <p:cNvPicPr>
            <a:picLocks noChangeAspect="1" noChangeArrowheads="1"/>
          </p:cNvPicPr>
          <p:nvPr/>
        </p:nvPicPr>
        <p:blipFill>
          <a:blip r:embed="rId4" cstate="print"/>
          <a:srcRect t="16849"/>
          <a:stretch>
            <a:fillRect/>
          </a:stretch>
        </p:blipFill>
        <p:spPr bwMode="auto">
          <a:xfrm>
            <a:off x="228600" y="6019800"/>
            <a:ext cx="2209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1"/>
          <p:cNvCxnSpPr>
            <a:cxnSpLocks noChangeShapeType="1"/>
          </p:cNvCxnSpPr>
          <p:nvPr/>
        </p:nvCxnSpPr>
        <p:spPr bwMode="auto">
          <a:xfrm>
            <a:off x="228600" y="6396038"/>
            <a:ext cx="86106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16" name="Picture 6" descr="C:\Users\krjacobs\Desktop\Noel Projs\2012-1116_BoardMtng\480px-Seal_of_the_California_Department_of_Water_Resources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52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371600" y="152400"/>
            <a:ext cx="723900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400" b="1" dirty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Sacramento River </a:t>
            </a:r>
            <a:r>
              <a:rPr lang="en-US" sz="3400" b="1" dirty="0" smtClean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Flood Control System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8077200" cy="380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47800" y="609600"/>
            <a:ext cx="7086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i="1" dirty="0" smtClean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2013-2014</a:t>
            </a:r>
          </a:p>
        </p:txBody>
      </p:sp>
    </p:spTree>
    <p:extLst>
      <p:ext uri="{BB962C8B-B14F-4D97-AF65-F5344CB8AC3E}">
        <p14:creationId xmlns:p14="http://schemas.microsoft.com/office/powerpoint/2010/main" xmlns="" val="270810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3383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0" y="16002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4075" indent="-503238">
              <a:spcBef>
                <a:spcPct val="50000"/>
              </a:spcBef>
              <a:tabLst>
                <a:tab pos="1371600" algn="l"/>
              </a:tabLst>
            </a:pPr>
            <a:endParaRPr lang="en-US" sz="2800" b="1"/>
          </a:p>
        </p:txBody>
      </p:sp>
      <p:pic>
        <p:nvPicPr>
          <p:cNvPr id="2159" name="Picture 1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7" t="2291" r="10747" b="2538"/>
          <a:stretch>
            <a:fillRect/>
          </a:stretch>
        </p:blipFill>
        <p:spPr bwMode="auto">
          <a:xfrm>
            <a:off x="1828800" y="76200"/>
            <a:ext cx="5562600" cy="66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584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 flipV="1">
            <a:off x="0" y="0"/>
            <a:ext cx="9144000" cy="1600200"/>
          </a:xfrm>
          <a:custGeom>
            <a:avLst/>
            <a:gdLst>
              <a:gd name="connsiteX0" fmla="*/ 88900 w 9220200"/>
              <a:gd name="connsiteY0" fmla="*/ 279400 h 1612900"/>
              <a:gd name="connsiteX1" fmla="*/ 1587500 w 9220200"/>
              <a:gd name="connsiteY1" fmla="*/ 533400 h 1612900"/>
              <a:gd name="connsiteX2" fmla="*/ 4673600 w 9220200"/>
              <a:gd name="connsiteY2" fmla="*/ 203200 h 1612900"/>
              <a:gd name="connsiteX3" fmla="*/ 6121400 w 9220200"/>
              <a:gd name="connsiteY3" fmla="*/ 0 h 1612900"/>
              <a:gd name="connsiteX4" fmla="*/ 7188200 w 9220200"/>
              <a:gd name="connsiteY4" fmla="*/ 63500 h 1612900"/>
              <a:gd name="connsiteX5" fmla="*/ 8305800 w 9220200"/>
              <a:gd name="connsiteY5" fmla="*/ 317500 h 1612900"/>
              <a:gd name="connsiteX6" fmla="*/ 8763000 w 9220200"/>
              <a:gd name="connsiteY6" fmla="*/ 330200 h 1612900"/>
              <a:gd name="connsiteX7" fmla="*/ 9220200 w 9220200"/>
              <a:gd name="connsiteY7" fmla="*/ 292100 h 1612900"/>
              <a:gd name="connsiteX8" fmla="*/ 9207500 w 9220200"/>
              <a:gd name="connsiteY8" fmla="*/ 1612900 h 1612900"/>
              <a:gd name="connsiteX9" fmla="*/ 0 w 9220200"/>
              <a:gd name="connsiteY9" fmla="*/ 1574800 h 1612900"/>
              <a:gd name="connsiteX10" fmla="*/ 12700 w 9220200"/>
              <a:gd name="connsiteY10" fmla="*/ 254000 h 1612900"/>
              <a:gd name="connsiteX11" fmla="*/ 88900 w 9220200"/>
              <a:gd name="connsiteY11" fmla="*/ 279400 h 1612900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304800 w 9525000"/>
              <a:gd name="connsiteY9" fmla="*/ 157480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393700 w 9525000"/>
              <a:gd name="connsiteY0" fmla="*/ 279400 h 1854835"/>
              <a:gd name="connsiteX1" fmla="*/ 1892300 w 9525000"/>
              <a:gd name="connsiteY1" fmla="*/ 533400 h 1854835"/>
              <a:gd name="connsiteX2" fmla="*/ 4978400 w 9525000"/>
              <a:gd name="connsiteY2" fmla="*/ 203200 h 1854835"/>
              <a:gd name="connsiteX3" fmla="*/ 6426200 w 9525000"/>
              <a:gd name="connsiteY3" fmla="*/ 0 h 1854835"/>
              <a:gd name="connsiteX4" fmla="*/ 7493000 w 9525000"/>
              <a:gd name="connsiteY4" fmla="*/ 63500 h 1854835"/>
              <a:gd name="connsiteX5" fmla="*/ 8610600 w 9525000"/>
              <a:gd name="connsiteY5" fmla="*/ 317500 h 1854835"/>
              <a:gd name="connsiteX6" fmla="*/ 9067800 w 9525000"/>
              <a:gd name="connsiteY6" fmla="*/ 330200 h 1854835"/>
              <a:gd name="connsiteX7" fmla="*/ 9525000 w 9525000"/>
              <a:gd name="connsiteY7" fmla="*/ 292100 h 1854835"/>
              <a:gd name="connsiteX8" fmla="*/ 9512300 w 9525000"/>
              <a:gd name="connsiteY8" fmla="*/ 1612900 h 1854835"/>
              <a:gd name="connsiteX9" fmla="*/ 0 w 9525000"/>
              <a:gd name="connsiteY9" fmla="*/ 1854835 h 1854835"/>
              <a:gd name="connsiteX10" fmla="*/ 0 w 9525000"/>
              <a:gd name="connsiteY10" fmla="*/ 241935 h 1854835"/>
              <a:gd name="connsiteX11" fmla="*/ 393700 w 9525000"/>
              <a:gd name="connsiteY11" fmla="*/ 279400 h 1854835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762000 w 9525000"/>
              <a:gd name="connsiteY9" fmla="*/ 129032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304800 w 9525000"/>
              <a:gd name="connsiteY9" fmla="*/ 145161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88900 w 9220200"/>
              <a:gd name="connsiteY0" fmla="*/ 279400 h 1612900"/>
              <a:gd name="connsiteX1" fmla="*/ 1587500 w 9220200"/>
              <a:gd name="connsiteY1" fmla="*/ 533400 h 1612900"/>
              <a:gd name="connsiteX2" fmla="*/ 4673600 w 9220200"/>
              <a:gd name="connsiteY2" fmla="*/ 203200 h 1612900"/>
              <a:gd name="connsiteX3" fmla="*/ 6121400 w 9220200"/>
              <a:gd name="connsiteY3" fmla="*/ 0 h 1612900"/>
              <a:gd name="connsiteX4" fmla="*/ 7188200 w 9220200"/>
              <a:gd name="connsiteY4" fmla="*/ 63500 h 1612900"/>
              <a:gd name="connsiteX5" fmla="*/ 8305800 w 9220200"/>
              <a:gd name="connsiteY5" fmla="*/ 317500 h 1612900"/>
              <a:gd name="connsiteX6" fmla="*/ 8763000 w 9220200"/>
              <a:gd name="connsiteY6" fmla="*/ 330200 h 1612900"/>
              <a:gd name="connsiteX7" fmla="*/ 9220200 w 9220200"/>
              <a:gd name="connsiteY7" fmla="*/ 292100 h 1612900"/>
              <a:gd name="connsiteX8" fmla="*/ 9207500 w 9220200"/>
              <a:gd name="connsiteY8" fmla="*/ 1612900 h 1612900"/>
              <a:gd name="connsiteX9" fmla="*/ 0 w 9220200"/>
              <a:gd name="connsiteY9" fmla="*/ 1451610 h 1612900"/>
              <a:gd name="connsiteX10" fmla="*/ 0 w 9220200"/>
              <a:gd name="connsiteY10" fmla="*/ 322580 h 1612900"/>
              <a:gd name="connsiteX11" fmla="*/ 88900 w 9220200"/>
              <a:gd name="connsiteY11" fmla="*/ 279400 h 1612900"/>
              <a:gd name="connsiteX0" fmla="*/ 88900 w 9220200"/>
              <a:gd name="connsiteY0" fmla="*/ 279400 h 1451610"/>
              <a:gd name="connsiteX1" fmla="*/ 1587500 w 9220200"/>
              <a:gd name="connsiteY1" fmla="*/ 533400 h 1451610"/>
              <a:gd name="connsiteX2" fmla="*/ 4673600 w 9220200"/>
              <a:gd name="connsiteY2" fmla="*/ 203200 h 1451610"/>
              <a:gd name="connsiteX3" fmla="*/ 6121400 w 9220200"/>
              <a:gd name="connsiteY3" fmla="*/ 0 h 1451610"/>
              <a:gd name="connsiteX4" fmla="*/ 7188200 w 9220200"/>
              <a:gd name="connsiteY4" fmla="*/ 63500 h 1451610"/>
              <a:gd name="connsiteX5" fmla="*/ 8305800 w 9220200"/>
              <a:gd name="connsiteY5" fmla="*/ 317500 h 1451610"/>
              <a:gd name="connsiteX6" fmla="*/ 8763000 w 9220200"/>
              <a:gd name="connsiteY6" fmla="*/ 330200 h 1451610"/>
              <a:gd name="connsiteX7" fmla="*/ 9220200 w 9220200"/>
              <a:gd name="connsiteY7" fmla="*/ 292100 h 1451610"/>
              <a:gd name="connsiteX8" fmla="*/ 8839200 w 9220200"/>
              <a:gd name="connsiteY8" fmla="*/ 1129030 h 1451610"/>
              <a:gd name="connsiteX9" fmla="*/ 0 w 9220200"/>
              <a:gd name="connsiteY9" fmla="*/ 1451610 h 1451610"/>
              <a:gd name="connsiteX10" fmla="*/ 0 w 9220200"/>
              <a:gd name="connsiteY10" fmla="*/ 322580 h 1451610"/>
              <a:gd name="connsiteX11" fmla="*/ 88900 w 9220200"/>
              <a:gd name="connsiteY11" fmla="*/ 279400 h 1451610"/>
              <a:gd name="connsiteX0" fmla="*/ 88900 w 9220200"/>
              <a:gd name="connsiteY0" fmla="*/ 279400 h 1451610"/>
              <a:gd name="connsiteX1" fmla="*/ 1587500 w 9220200"/>
              <a:gd name="connsiteY1" fmla="*/ 533400 h 1451610"/>
              <a:gd name="connsiteX2" fmla="*/ 4673600 w 9220200"/>
              <a:gd name="connsiteY2" fmla="*/ 203200 h 1451610"/>
              <a:gd name="connsiteX3" fmla="*/ 6121400 w 9220200"/>
              <a:gd name="connsiteY3" fmla="*/ 0 h 1451610"/>
              <a:gd name="connsiteX4" fmla="*/ 7188200 w 9220200"/>
              <a:gd name="connsiteY4" fmla="*/ 63500 h 1451610"/>
              <a:gd name="connsiteX5" fmla="*/ 8305800 w 9220200"/>
              <a:gd name="connsiteY5" fmla="*/ 317500 h 1451610"/>
              <a:gd name="connsiteX6" fmla="*/ 8763000 w 9220200"/>
              <a:gd name="connsiteY6" fmla="*/ 330200 h 1451610"/>
              <a:gd name="connsiteX7" fmla="*/ 9220200 w 9220200"/>
              <a:gd name="connsiteY7" fmla="*/ 292100 h 1451610"/>
              <a:gd name="connsiteX8" fmla="*/ 9144000 w 9220200"/>
              <a:gd name="connsiteY8" fmla="*/ 1451610 h 1451610"/>
              <a:gd name="connsiteX9" fmla="*/ 0 w 9220200"/>
              <a:gd name="connsiteY9" fmla="*/ 1451610 h 1451610"/>
              <a:gd name="connsiteX10" fmla="*/ 0 w 9220200"/>
              <a:gd name="connsiteY10" fmla="*/ 322580 h 1451610"/>
              <a:gd name="connsiteX11" fmla="*/ 88900 w 92202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30200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403225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828800 w 9144000"/>
              <a:gd name="connsiteY1" fmla="*/ 69124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828800 w 9144000"/>
              <a:gd name="connsiteY1" fmla="*/ 69124 h 1451610"/>
              <a:gd name="connsiteX2" fmla="*/ 6096000 w 9144000"/>
              <a:gd name="connsiteY2" fmla="*/ 552994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15900 h 1388110"/>
              <a:gd name="connsiteX1" fmla="*/ 1828800 w 9144000"/>
              <a:gd name="connsiteY1" fmla="*/ 5624 h 1388110"/>
              <a:gd name="connsiteX2" fmla="*/ 6096000 w 9144000"/>
              <a:gd name="connsiteY2" fmla="*/ 489494 h 1388110"/>
              <a:gd name="connsiteX3" fmla="*/ 7162800 w 9144000"/>
              <a:gd name="connsiteY3" fmla="*/ 420370 h 1388110"/>
              <a:gd name="connsiteX4" fmla="*/ 7188200 w 9144000"/>
              <a:gd name="connsiteY4" fmla="*/ 0 h 1388110"/>
              <a:gd name="connsiteX5" fmla="*/ 8305800 w 9144000"/>
              <a:gd name="connsiteY5" fmla="*/ 254000 h 1388110"/>
              <a:gd name="connsiteX6" fmla="*/ 8763000 w 9144000"/>
              <a:gd name="connsiteY6" fmla="*/ 259080 h 1388110"/>
              <a:gd name="connsiteX7" fmla="*/ 9144000 w 9144000"/>
              <a:gd name="connsiteY7" fmla="*/ 212997 h 1388110"/>
              <a:gd name="connsiteX8" fmla="*/ 9144000 w 9144000"/>
              <a:gd name="connsiteY8" fmla="*/ 1388110 h 1388110"/>
              <a:gd name="connsiteX9" fmla="*/ 0 w 9144000"/>
              <a:gd name="connsiteY9" fmla="*/ 1388110 h 1388110"/>
              <a:gd name="connsiteX10" fmla="*/ 0 w 9144000"/>
              <a:gd name="connsiteY10" fmla="*/ 259080 h 1388110"/>
              <a:gd name="connsiteX11" fmla="*/ 88900 w 9144000"/>
              <a:gd name="connsiteY11" fmla="*/ 215900 h 1388110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483870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53456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483870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69124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533400 w 9144000"/>
              <a:gd name="connsiteY0" fmla="*/ 0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69124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533400 w 9144000"/>
              <a:gd name="connsiteY11" fmla="*/ 0 h 1382486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096000 w 9144000"/>
              <a:gd name="connsiteY2" fmla="*/ 414746 h 1451610"/>
              <a:gd name="connsiteX3" fmla="*/ 7162800 w 9144000"/>
              <a:gd name="connsiteY3" fmla="*/ 345621 h 1451610"/>
              <a:gd name="connsiteX4" fmla="*/ 7772400 w 9144000"/>
              <a:gd name="connsiteY4" fmla="*/ 276497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7772400 w 9144000"/>
              <a:gd name="connsiteY4" fmla="*/ 276497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276497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276497 h 1451610"/>
              <a:gd name="connsiteX7" fmla="*/ 9144000 w 9144000"/>
              <a:gd name="connsiteY7" fmla="*/ 207373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1451610">
                <a:moveTo>
                  <a:pt x="533400" y="69124"/>
                </a:moveTo>
                <a:lnTo>
                  <a:pt x="3505200" y="0"/>
                </a:lnTo>
                <a:lnTo>
                  <a:pt x="6858000" y="276497"/>
                </a:lnTo>
                <a:lnTo>
                  <a:pt x="7162800" y="345621"/>
                </a:lnTo>
                <a:lnTo>
                  <a:pt x="8001000" y="345621"/>
                </a:lnTo>
                <a:cubicBezTo>
                  <a:pt x="8102600" y="299538"/>
                  <a:pt x="8318500" y="288018"/>
                  <a:pt x="8458200" y="276497"/>
                </a:cubicBezTo>
                <a:cubicBezTo>
                  <a:pt x="8597900" y="264976"/>
                  <a:pt x="8661400" y="299539"/>
                  <a:pt x="8839200" y="276497"/>
                </a:cubicBezTo>
                <a:lnTo>
                  <a:pt x="9144000" y="207373"/>
                </a:lnTo>
                <a:lnTo>
                  <a:pt x="9144000" y="1451610"/>
                </a:lnTo>
                <a:lnTo>
                  <a:pt x="0" y="1451610"/>
                </a:lnTo>
                <a:lnTo>
                  <a:pt x="0" y="322580"/>
                </a:lnTo>
                <a:lnTo>
                  <a:pt x="533400" y="69124"/>
                </a:lnTo>
                <a:close/>
              </a:path>
            </a:pathLst>
          </a:custGeom>
          <a:solidFill>
            <a:srgbClr val="3D87A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2" descr="C:\Users\krjacobs\Desktop\Noel Projs\2012-1116_BoardMtng\ribbon1.png"/>
          <p:cNvPicPr>
            <a:picLocks noChangeAspect="1" noChangeArrowheads="1"/>
          </p:cNvPicPr>
          <p:nvPr/>
        </p:nvPicPr>
        <p:blipFill>
          <a:blip r:embed="rId3" cstate="print"/>
          <a:srcRect l="2350" r="19110"/>
          <a:stretch>
            <a:fillRect/>
          </a:stretch>
        </p:blipFill>
        <p:spPr bwMode="auto">
          <a:xfrm>
            <a:off x="0" y="990600"/>
            <a:ext cx="91440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2400" y="6438900"/>
            <a:ext cx="23622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spc="300" dirty="0">
                <a:latin typeface="+mj-lt"/>
              </a:rPr>
              <a:t>CALIFORNIA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6443663"/>
            <a:ext cx="4114800" cy="261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100" spc="300" dirty="0">
                <a:latin typeface="+mn-lt"/>
              </a:rPr>
              <a:t>DEPARTMENT OF WATER RESOURCES</a:t>
            </a:r>
          </a:p>
        </p:txBody>
      </p:sp>
      <p:pic>
        <p:nvPicPr>
          <p:cNvPr id="9" name="Picture 11" descr="C:\Users\krjacobs\Desktop\Noel Projs\2012-1116_BoardMtng\FloodSAFE-logo_cropped2.png"/>
          <p:cNvPicPr>
            <a:picLocks noChangeAspect="1" noChangeArrowheads="1"/>
          </p:cNvPicPr>
          <p:nvPr/>
        </p:nvPicPr>
        <p:blipFill>
          <a:blip r:embed="rId4" cstate="print"/>
          <a:srcRect t="16849"/>
          <a:stretch>
            <a:fillRect/>
          </a:stretch>
        </p:blipFill>
        <p:spPr bwMode="auto">
          <a:xfrm>
            <a:off x="228600" y="6019800"/>
            <a:ext cx="2209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11"/>
          <p:cNvCxnSpPr>
            <a:cxnSpLocks noChangeShapeType="1"/>
          </p:cNvCxnSpPr>
          <p:nvPr/>
        </p:nvCxnSpPr>
        <p:spPr bwMode="auto">
          <a:xfrm>
            <a:off x="228600" y="6396038"/>
            <a:ext cx="86106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" name="TextBox 10"/>
          <p:cNvSpPr txBox="1"/>
          <p:nvPr/>
        </p:nvSpPr>
        <p:spPr>
          <a:xfrm>
            <a:off x="1447800" y="76200"/>
            <a:ext cx="7239000" cy="640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ts val="4500"/>
              </a:lnSpc>
              <a:defRPr/>
            </a:pPr>
            <a:r>
              <a:rPr lang="en-US" sz="3400" b="1" dirty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Sacramento River </a:t>
            </a:r>
            <a:r>
              <a:rPr lang="en-US" sz="3400" b="1" dirty="0" smtClean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Flood Control System</a:t>
            </a:r>
          </a:p>
        </p:txBody>
      </p:sp>
      <p:pic>
        <p:nvPicPr>
          <p:cNvPr id="12" name="Picture 6" descr="C:\Users\krjacobs\Desktop\Noel Projs\2012-1116_BoardMtng\480px-Seal_of_the_California_Department_of_Water_Resources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52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Diagram 14"/>
          <p:cNvGraphicFramePr/>
          <p:nvPr/>
        </p:nvGraphicFramePr>
        <p:xfrm>
          <a:off x="609600" y="1981200"/>
          <a:ext cx="7924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47800" y="609600"/>
            <a:ext cx="7086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i="1" dirty="0" smtClean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2013-2014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rjacobs\Desktop\Noel Projs\2012-1116_BoardMtng\Photos\clearing veg1.jpg"/>
          <p:cNvPicPr>
            <a:picLocks noChangeAspect="1" noChangeArrowheads="1"/>
          </p:cNvPicPr>
          <p:nvPr/>
        </p:nvPicPr>
        <p:blipFill>
          <a:blip r:embed="rId2" cstate="print"/>
          <a:srcRect l="9390"/>
          <a:stretch>
            <a:fillRect/>
          </a:stretch>
        </p:blipFill>
        <p:spPr bwMode="auto">
          <a:xfrm>
            <a:off x="0" y="1447800"/>
            <a:ext cx="7353928" cy="54102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267200" y="1828800"/>
            <a:ext cx="4876800" cy="44958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spcBef>
                <a:spcPct val="15000"/>
              </a:spcBef>
              <a:spcAft>
                <a:spcPct val="30000"/>
              </a:spcAft>
              <a:buFontTx/>
              <a:buNone/>
              <a:tabLst>
                <a:tab pos="1371600" algn="l"/>
              </a:tabLst>
              <a:defRPr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Channel Clearing</a:t>
            </a:r>
          </a:p>
          <a:p>
            <a:pPr eaLnBrk="1" hangingPunct="1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tabLst>
                <a:tab pos="63500" algn="l"/>
                <a:tab pos="800100" algn="l"/>
              </a:tabLst>
              <a:defRPr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A total of 4,194 acres of channels cleared of vegetation and debris</a:t>
            </a:r>
          </a:p>
          <a:p>
            <a:pPr eaLnBrk="1" hangingPunct="1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tabLst>
                <a:tab pos="63500" algn="l"/>
                <a:tab pos="800100" algn="l"/>
              </a:tabLst>
              <a:defRPr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Screened 2,000 tons of gravel at Feather River Channel Pit</a:t>
            </a:r>
          </a:p>
          <a:p>
            <a:pPr lvl="0" eaLnBrk="1" hangingPunct="1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tabLst>
                <a:tab pos="63500" algn="l"/>
                <a:tab pos="800100" algn="l"/>
              </a:tabLst>
              <a:defRPr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Removed beaver dams along: Cherokee Canal (24), Willow Slough (14), Linda Creek (3), and the Natomas East Main Drainage Canal (11)</a:t>
            </a:r>
          </a:p>
          <a:p>
            <a:pPr lvl="0" eaLnBrk="1" hangingPunct="1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tabLst>
                <a:tab pos="63500" algn="l"/>
                <a:tab pos="800100" algn="l"/>
              </a:tabLst>
              <a:defRPr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Performed maintenance on 55 miles of seepage canals</a:t>
            </a:r>
          </a:p>
          <a:p>
            <a:pPr eaLnBrk="1" hangingPunct="1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tabLst>
                <a:tab pos="63500" algn="l"/>
                <a:tab pos="800100" algn="l"/>
              </a:tabLst>
              <a:defRPr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 flipV="1">
            <a:off x="0" y="0"/>
            <a:ext cx="9144000" cy="1600200"/>
          </a:xfrm>
          <a:custGeom>
            <a:avLst/>
            <a:gdLst>
              <a:gd name="connsiteX0" fmla="*/ 88900 w 9220200"/>
              <a:gd name="connsiteY0" fmla="*/ 279400 h 1612900"/>
              <a:gd name="connsiteX1" fmla="*/ 1587500 w 9220200"/>
              <a:gd name="connsiteY1" fmla="*/ 533400 h 1612900"/>
              <a:gd name="connsiteX2" fmla="*/ 4673600 w 9220200"/>
              <a:gd name="connsiteY2" fmla="*/ 203200 h 1612900"/>
              <a:gd name="connsiteX3" fmla="*/ 6121400 w 9220200"/>
              <a:gd name="connsiteY3" fmla="*/ 0 h 1612900"/>
              <a:gd name="connsiteX4" fmla="*/ 7188200 w 9220200"/>
              <a:gd name="connsiteY4" fmla="*/ 63500 h 1612900"/>
              <a:gd name="connsiteX5" fmla="*/ 8305800 w 9220200"/>
              <a:gd name="connsiteY5" fmla="*/ 317500 h 1612900"/>
              <a:gd name="connsiteX6" fmla="*/ 8763000 w 9220200"/>
              <a:gd name="connsiteY6" fmla="*/ 330200 h 1612900"/>
              <a:gd name="connsiteX7" fmla="*/ 9220200 w 9220200"/>
              <a:gd name="connsiteY7" fmla="*/ 292100 h 1612900"/>
              <a:gd name="connsiteX8" fmla="*/ 9207500 w 9220200"/>
              <a:gd name="connsiteY8" fmla="*/ 1612900 h 1612900"/>
              <a:gd name="connsiteX9" fmla="*/ 0 w 9220200"/>
              <a:gd name="connsiteY9" fmla="*/ 1574800 h 1612900"/>
              <a:gd name="connsiteX10" fmla="*/ 12700 w 9220200"/>
              <a:gd name="connsiteY10" fmla="*/ 254000 h 1612900"/>
              <a:gd name="connsiteX11" fmla="*/ 88900 w 9220200"/>
              <a:gd name="connsiteY11" fmla="*/ 279400 h 1612900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304800 w 9525000"/>
              <a:gd name="connsiteY9" fmla="*/ 157480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393700 w 9525000"/>
              <a:gd name="connsiteY0" fmla="*/ 279400 h 1854835"/>
              <a:gd name="connsiteX1" fmla="*/ 1892300 w 9525000"/>
              <a:gd name="connsiteY1" fmla="*/ 533400 h 1854835"/>
              <a:gd name="connsiteX2" fmla="*/ 4978400 w 9525000"/>
              <a:gd name="connsiteY2" fmla="*/ 203200 h 1854835"/>
              <a:gd name="connsiteX3" fmla="*/ 6426200 w 9525000"/>
              <a:gd name="connsiteY3" fmla="*/ 0 h 1854835"/>
              <a:gd name="connsiteX4" fmla="*/ 7493000 w 9525000"/>
              <a:gd name="connsiteY4" fmla="*/ 63500 h 1854835"/>
              <a:gd name="connsiteX5" fmla="*/ 8610600 w 9525000"/>
              <a:gd name="connsiteY5" fmla="*/ 317500 h 1854835"/>
              <a:gd name="connsiteX6" fmla="*/ 9067800 w 9525000"/>
              <a:gd name="connsiteY6" fmla="*/ 330200 h 1854835"/>
              <a:gd name="connsiteX7" fmla="*/ 9525000 w 9525000"/>
              <a:gd name="connsiteY7" fmla="*/ 292100 h 1854835"/>
              <a:gd name="connsiteX8" fmla="*/ 9512300 w 9525000"/>
              <a:gd name="connsiteY8" fmla="*/ 1612900 h 1854835"/>
              <a:gd name="connsiteX9" fmla="*/ 0 w 9525000"/>
              <a:gd name="connsiteY9" fmla="*/ 1854835 h 1854835"/>
              <a:gd name="connsiteX10" fmla="*/ 0 w 9525000"/>
              <a:gd name="connsiteY10" fmla="*/ 241935 h 1854835"/>
              <a:gd name="connsiteX11" fmla="*/ 393700 w 9525000"/>
              <a:gd name="connsiteY11" fmla="*/ 279400 h 1854835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762000 w 9525000"/>
              <a:gd name="connsiteY9" fmla="*/ 129032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304800 w 9525000"/>
              <a:gd name="connsiteY9" fmla="*/ 145161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88900 w 9220200"/>
              <a:gd name="connsiteY0" fmla="*/ 279400 h 1612900"/>
              <a:gd name="connsiteX1" fmla="*/ 1587500 w 9220200"/>
              <a:gd name="connsiteY1" fmla="*/ 533400 h 1612900"/>
              <a:gd name="connsiteX2" fmla="*/ 4673600 w 9220200"/>
              <a:gd name="connsiteY2" fmla="*/ 203200 h 1612900"/>
              <a:gd name="connsiteX3" fmla="*/ 6121400 w 9220200"/>
              <a:gd name="connsiteY3" fmla="*/ 0 h 1612900"/>
              <a:gd name="connsiteX4" fmla="*/ 7188200 w 9220200"/>
              <a:gd name="connsiteY4" fmla="*/ 63500 h 1612900"/>
              <a:gd name="connsiteX5" fmla="*/ 8305800 w 9220200"/>
              <a:gd name="connsiteY5" fmla="*/ 317500 h 1612900"/>
              <a:gd name="connsiteX6" fmla="*/ 8763000 w 9220200"/>
              <a:gd name="connsiteY6" fmla="*/ 330200 h 1612900"/>
              <a:gd name="connsiteX7" fmla="*/ 9220200 w 9220200"/>
              <a:gd name="connsiteY7" fmla="*/ 292100 h 1612900"/>
              <a:gd name="connsiteX8" fmla="*/ 9207500 w 9220200"/>
              <a:gd name="connsiteY8" fmla="*/ 1612900 h 1612900"/>
              <a:gd name="connsiteX9" fmla="*/ 0 w 9220200"/>
              <a:gd name="connsiteY9" fmla="*/ 1451610 h 1612900"/>
              <a:gd name="connsiteX10" fmla="*/ 0 w 9220200"/>
              <a:gd name="connsiteY10" fmla="*/ 322580 h 1612900"/>
              <a:gd name="connsiteX11" fmla="*/ 88900 w 9220200"/>
              <a:gd name="connsiteY11" fmla="*/ 279400 h 1612900"/>
              <a:gd name="connsiteX0" fmla="*/ 88900 w 9220200"/>
              <a:gd name="connsiteY0" fmla="*/ 279400 h 1451610"/>
              <a:gd name="connsiteX1" fmla="*/ 1587500 w 9220200"/>
              <a:gd name="connsiteY1" fmla="*/ 533400 h 1451610"/>
              <a:gd name="connsiteX2" fmla="*/ 4673600 w 9220200"/>
              <a:gd name="connsiteY2" fmla="*/ 203200 h 1451610"/>
              <a:gd name="connsiteX3" fmla="*/ 6121400 w 9220200"/>
              <a:gd name="connsiteY3" fmla="*/ 0 h 1451610"/>
              <a:gd name="connsiteX4" fmla="*/ 7188200 w 9220200"/>
              <a:gd name="connsiteY4" fmla="*/ 63500 h 1451610"/>
              <a:gd name="connsiteX5" fmla="*/ 8305800 w 9220200"/>
              <a:gd name="connsiteY5" fmla="*/ 317500 h 1451610"/>
              <a:gd name="connsiteX6" fmla="*/ 8763000 w 9220200"/>
              <a:gd name="connsiteY6" fmla="*/ 330200 h 1451610"/>
              <a:gd name="connsiteX7" fmla="*/ 9220200 w 9220200"/>
              <a:gd name="connsiteY7" fmla="*/ 292100 h 1451610"/>
              <a:gd name="connsiteX8" fmla="*/ 8839200 w 9220200"/>
              <a:gd name="connsiteY8" fmla="*/ 1129030 h 1451610"/>
              <a:gd name="connsiteX9" fmla="*/ 0 w 9220200"/>
              <a:gd name="connsiteY9" fmla="*/ 1451610 h 1451610"/>
              <a:gd name="connsiteX10" fmla="*/ 0 w 9220200"/>
              <a:gd name="connsiteY10" fmla="*/ 322580 h 1451610"/>
              <a:gd name="connsiteX11" fmla="*/ 88900 w 9220200"/>
              <a:gd name="connsiteY11" fmla="*/ 279400 h 1451610"/>
              <a:gd name="connsiteX0" fmla="*/ 88900 w 9220200"/>
              <a:gd name="connsiteY0" fmla="*/ 279400 h 1451610"/>
              <a:gd name="connsiteX1" fmla="*/ 1587500 w 9220200"/>
              <a:gd name="connsiteY1" fmla="*/ 533400 h 1451610"/>
              <a:gd name="connsiteX2" fmla="*/ 4673600 w 9220200"/>
              <a:gd name="connsiteY2" fmla="*/ 203200 h 1451610"/>
              <a:gd name="connsiteX3" fmla="*/ 6121400 w 9220200"/>
              <a:gd name="connsiteY3" fmla="*/ 0 h 1451610"/>
              <a:gd name="connsiteX4" fmla="*/ 7188200 w 9220200"/>
              <a:gd name="connsiteY4" fmla="*/ 63500 h 1451610"/>
              <a:gd name="connsiteX5" fmla="*/ 8305800 w 9220200"/>
              <a:gd name="connsiteY5" fmla="*/ 317500 h 1451610"/>
              <a:gd name="connsiteX6" fmla="*/ 8763000 w 9220200"/>
              <a:gd name="connsiteY6" fmla="*/ 330200 h 1451610"/>
              <a:gd name="connsiteX7" fmla="*/ 9220200 w 9220200"/>
              <a:gd name="connsiteY7" fmla="*/ 292100 h 1451610"/>
              <a:gd name="connsiteX8" fmla="*/ 9144000 w 9220200"/>
              <a:gd name="connsiteY8" fmla="*/ 1451610 h 1451610"/>
              <a:gd name="connsiteX9" fmla="*/ 0 w 9220200"/>
              <a:gd name="connsiteY9" fmla="*/ 1451610 h 1451610"/>
              <a:gd name="connsiteX10" fmla="*/ 0 w 9220200"/>
              <a:gd name="connsiteY10" fmla="*/ 322580 h 1451610"/>
              <a:gd name="connsiteX11" fmla="*/ 88900 w 92202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30200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403225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828800 w 9144000"/>
              <a:gd name="connsiteY1" fmla="*/ 69124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828800 w 9144000"/>
              <a:gd name="connsiteY1" fmla="*/ 69124 h 1451610"/>
              <a:gd name="connsiteX2" fmla="*/ 6096000 w 9144000"/>
              <a:gd name="connsiteY2" fmla="*/ 552994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15900 h 1388110"/>
              <a:gd name="connsiteX1" fmla="*/ 1828800 w 9144000"/>
              <a:gd name="connsiteY1" fmla="*/ 5624 h 1388110"/>
              <a:gd name="connsiteX2" fmla="*/ 6096000 w 9144000"/>
              <a:gd name="connsiteY2" fmla="*/ 489494 h 1388110"/>
              <a:gd name="connsiteX3" fmla="*/ 7162800 w 9144000"/>
              <a:gd name="connsiteY3" fmla="*/ 420370 h 1388110"/>
              <a:gd name="connsiteX4" fmla="*/ 7188200 w 9144000"/>
              <a:gd name="connsiteY4" fmla="*/ 0 h 1388110"/>
              <a:gd name="connsiteX5" fmla="*/ 8305800 w 9144000"/>
              <a:gd name="connsiteY5" fmla="*/ 254000 h 1388110"/>
              <a:gd name="connsiteX6" fmla="*/ 8763000 w 9144000"/>
              <a:gd name="connsiteY6" fmla="*/ 259080 h 1388110"/>
              <a:gd name="connsiteX7" fmla="*/ 9144000 w 9144000"/>
              <a:gd name="connsiteY7" fmla="*/ 212997 h 1388110"/>
              <a:gd name="connsiteX8" fmla="*/ 9144000 w 9144000"/>
              <a:gd name="connsiteY8" fmla="*/ 1388110 h 1388110"/>
              <a:gd name="connsiteX9" fmla="*/ 0 w 9144000"/>
              <a:gd name="connsiteY9" fmla="*/ 1388110 h 1388110"/>
              <a:gd name="connsiteX10" fmla="*/ 0 w 9144000"/>
              <a:gd name="connsiteY10" fmla="*/ 259080 h 1388110"/>
              <a:gd name="connsiteX11" fmla="*/ 88900 w 9144000"/>
              <a:gd name="connsiteY11" fmla="*/ 215900 h 1388110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483870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53456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483870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69124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533400 w 9144000"/>
              <a:gd name="connsiteY0" fmla="*/ 0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69124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533400 w 9144000"/>
              <a:gd name="connsiteY11" fmla="*/ 0 h 1382486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096000 w 9144000"/>
              <a:gd name="connsiteY2" fmla="*/ 414746 h 1451610"/>
              <a:gd name="connsiteX3" fmla="*/ 7162800 w 9144000"/>
              <a:gd name="connsiteY3" fmla="*/ 345621 h 1451610"/>
              <a:gd name="connsiteX4" fmla="*/ 7772400 w 9144000"/>
              <a:gd name="connsiteY4" fmla="*/ 276497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7772400 w 9144000"/>
              <a:gd name="connsiteY4" fmla="*/ 276497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276497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276497 h 1451610"/>
              <a:gd name="connsiteX7" fmla="*/ 9144000 w 9144000"/>
              <a:gd name="connsiteY7" fmla="*/ 207373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1451610">
                <a:moveTo>
                  <a:pt x="533400" y="69124"/>
                </a:moveTo>
                <a:lnTo>
                  <a:pt x="3505200" y="0"/>
                </a:lnTo>
                <a:lnTo>
                  <a:pt x="6858000" y="276497"/>
                </a:lnTo>
                <a:lnTo>
                  <a:pt x="7162800" y="345621"/>
                </a:lnTo>
                <a:lnTo>
                  <a:pt x="8001000" y="345621"/>
                </a:lnTo>
                <a:cubicBezTo>
                  <a:pt x="8102600" y="299538"/>
                  <a:pt x="8318500" y="288018"/>
                  <a:pt x="8458200" y="276497"/>
                </a:cubicBezTo>
                <a:cubicBezTo>
                  <a:pt x="8597900" y="264976"/>
                  <a:pt x="8661400" y="299539"/>
                  <a:pt x="8839200" y="276497"/>
                </a:cubicBezTo>
                <a:lnTo>
                  <a:pt x="9144000" y="207373"/>
                </a:lnTo>
                <a:lnTo>
                  <a:pt x="9144000" y="1451610"/>
                </a:lnTo>
                <a:lnTo>
                  <a:pt x="0" y="1451610"/>
                </a:lnTo>
                <a:lnTo>
                  <a:pt x="0" y="322580"/>
                </a:lnTo>
                <a:lnTo>
                  <a:pt x="533400" y="69124"/>
                </a:lnTo>
                <a:close/>
              </a:path>
            </a:pathLst>
          </a:custGeom>
          <a:solidFill>
            <a:srgbClr val="3D87A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2" descr="C:\Users\krjacobs\Desktop\Noel Projs\2012-1116_BoardMtng\ribbon1.png"/>
          <p:cNvPicPr>
            <a:picLocks noChangeAspect="1" noChangeArrowheads="1"/>
          </p:cNvPicPr>
          <p:nvPr/>
        </p:nvPicPr>
        <p:blipFill>
          <a:blip r:embed="rId3" cstate="print"/>
          <a:srcRect l="2350" r="19110"/>
          <a:stretch>
            <a:fillRect/>
          </a:stretch>
        </p:blipFill>
        <p:spPr bwMode="auto">
          <a:xfrm>
            <a:off x="0" y="990600"/>
            <a:ext cx="91440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52400" y="6438900"/>
            <a:ext cx="23622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spc="300" dirty="0">
                <a:latin typeface="+mn-lt"/>
              </a:rPr>
              <a:t>CALIFORNIA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6443663"/>
            <a:ext cx="4114800" cy="261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100" spc="300" dirty="0">
                <a:latin typeface="+mn-lt"/>
              </a:rPr>
              <a:t>DEPARTMENT OF WATER RESOURCES</a:t>
            </a:r>
          </a:p>
        </p:txBody>
      </p:sp>
      <p:pic>
        <p:nvPicPr>
          <p:cNvPr id="11" name="Picture 11" descr="C:\Users\krjacobs\Desktop\Noel Projs\2012-1116_BoardMtng\FloodSAFE-logo_cropped2.png"/>
          <p:cNvPicPr>
            <a:picLocks noChangeAspect="1" noChangeArrowheads="1"/>
          </p:cNvPicPr>
          <p:nvPr/>
        </p:nvPicPr>
        <p:blipFill>
          <a:blip r:embed="rId4" cstate="print"/>
          <a:srcRect t="16849"/>
          <a:stretch>
            <a:fillRect/>
          </a:stretch>
        </p:blipFill>
        <p:spPr bwMode="auto">
          <a:xfrm>
            <a:off x="228600" y="6019800"/>
            <a:ext cx="2209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228600" y="6396038"/>
            <a:ext cx="86106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14" name="Picture 6" descr="C:\Users\krjacobs\Desktop\Noel Projs\2012-1116_BoardMtng\480px-Seal_of_the_California_Department_of_Water_Resources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52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371600" y="152400"/>
            <a:ext cx="723900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400" b="1" dirty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Sacramento River </a:t>
            </a:r>
            <a:r>
              <a:rPr lang="en-US" sz="3400" b="1" dirty="0" smtClean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Flood Control System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71600" y="609600"/>
            <a:ext cx="7239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i="1" dirty="0" smtClean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Flood Season Preparation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krjacobs\Desktop\Noel Projs\2012-1116_BoardMtng\Photos\Levee Burning.JPG"/>
          <p:cNvPicPr>
            <a:picLocks noChangeAspect="1" noChangeArrowheads="1"/>
          </p:cNvPicPr>
          <p:nvPr/>
        </p:nvPicPr>
        <p:blipFill>
          <a:blip r:embed="rId3" cstate="print"/>
          <a:srcRect l="24469"/>
          <a:stretch>
            <a:fillRect/>
          </a:stretch>
        </p:blipFill>
        <p:spPr bwMode="auto">
          <a:xfrm>
            <a:off x="0" y="1485899"/>
            <a:ext cx="5410200" cy="5372101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 bwMode="auto">
          <a:xfrm flipV="1">
            <a:off x="0" y="0"/>
            <a:ext cx="9144000" cy="1600200"/>
          </a:xfrm>
          <a:custGeom>
            <a:avLst/>
            <a:gdLst>
              <a:gd name="connsiteX0" fmla="*/ 88900 w 9220200"/>
              <a:gd name="connsiteY0" fmla="*/ 279400 h 1612900"/>
              <a:gd name="connsiteX1" fmla="*/ 1587500 w 9220200"/>
              <a:gd name="connsiteY1" fmla="*/ 533400 h 1612900"/>
              <a:gd name="connsiteX2" fmla="*/ 4673600 w 9220200"/>
              <a:gd name="connsiteY2" fmla="*/ 203200 h 1612900"/>
              <a:gd name="connsiteX3" fmla="*/ 6121400 w 9220200"/>
              <a:gd name="connsiteY3" fmla="*/ 0 h 1612900"/>
              <a:gd name="connsiteX4" fmla="*/ 7188200 w 9220200"/>
              <a:gd name="connsiteY4" fmla="*/ 63500 h 1612900"/>
              <a:gd name="connsiteX5" fmla="*/ 8305800 w 9220200"/>
              <a:gd name="connsiteY5" fmla="*/ 317500 h 1612900"/>
              <a:gd name="connsiteX6" fmla="*/ 8763000 w 9220200"/>
              <a:gd name="connsiteY6" fmla="*/ 330200 h 1612900"/>
              <a:gd name="connsiteX7" fmla="*/ 9220200 w 9220200"/>
              <a:gd name="connsiteY7" fmla="*/ 292100 h 1612900"/>
              <a:gd name="connsiteX8" fmla="*/ 9207500 w 9220200"/>
              <a:gd name="connsiteY8" fmla="*/ 1612900 h 1612900"/>
              <a:gd name="connsiteX9" fmla="*/ 0 w 9220200"/>
              <a:gd name="connsiteY9" fmla="*/ 1574800 h 1612900"/>
              <a:gd name="connsiteX10" fmla="*/ 12700 w 9220200"/>
              <a:gd name="connsiteY10" fmla="*/ 254000 h 1612900"/>
              <a:gd name="connsiteX11" fmla="*/ 88900 w 9220200"/>
              <a:gd name="connsiteY11" fmla="*/ 279400 h 1612900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304800 w 9525000"/>
              <a:gd name="connsiteY9" fmla="*/ 157480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393700 w 9525000"/>
              <a:gd name="connsiteY0" fmla="*/ 279400 h 1854835"/>
              <a:gd name="connsiteX1" fmla="*/ 1892300 w 9525000"/>
              <a:gd name="connsiteY1" fmla="*/ 533400 h 1854835"/>
              <a:gd name="connsiteX2" fmla="*/ 4978400 w 9525000"/>
              <a:gd name="connsiteY2" fmla="*/ 203200 h 1854835"/>
              <a:gd name="connsiteX3" fmla="*/ 6426200 w 9525000"/>
              <a:gd name="connsiteY3" fmla="*/ 0 h 1854835"/>
              <a:gd name="connsiteX4" fmla="*/ 7493000 w 9525000"/>
              <a:gd name="connsiteY4" fmla="*/ 63500 h 1854835"/>
              <a:gd name="connsiteX5" fmla="*/ 8610600 w 9525000"/>
              <a:gd name="connsiteY5" fmla="*/ 317500 h 1854835"/>
              <a:gd name="connsiteX6" fmla="*/ 9067800 w 9525000"/>
              <a:gd name="connsiteY6" fmla="*/ 330200 h 1854835"/>
              <a:gd name="connsiteX7" fmla="*/ 9525000 w 9525000"/>
              <a:gd name="connsiteY7" fmla="*/ 292100 h 1854835"/>
              <a:gd name="connsiteX8" fmla="*/ 9512300 w 9525000"/>
              <a:gd name="connsiteY8" fmla="*/ 1612900 h 1854835"/>
              <a:gd name="connsiteX9" fmla="*/ 0 w 9525000"/>
              <a:gd name="connsiteY9" fmla="*/ 1854835 h 1854835"/>
              <a:gd name="connsiteX10" fmla="*/ 0 w 9525000"/>
              <a:gd name="connsiteY10" fmla="*/ 241935 h 1854835"/>
              <a:gd name="connsiteX11" fmla="*/ 393700 w 9525000"/>
              <a:gd name="connsiteY11" fmla="*/ 279400 h 1854835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762000 w 9525000"/>
              <a:gd name="connsiteY9" fmla="*/ 129032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304800 w 9525000"/>
              <a:gd name="connsiteY9" fmla="*/ 145161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88900 w 9220200"/>
              <a:gd name="connsiteY0" fmla="*/ 279400 h 1612900"/>
              <a:gd name="connsiteX1" fmla="*/ 1587500 w 9220200"/>
              <a:gd name="connsiteY1" fmla="*/ 533400 h 1612900"/>
              <a:gd name="connsiteX2" fmla="*/ 4673600 w 9220200"/>
              <a:gd name="connsiteY2" fmla="*/ 203200 h 1612900"/>
              <a:gd name="connsiteX3" fmla="*/ 6121400 w 9220200"/>
              <a:gd name="connsiteY3" fmla="*/ 0 h 1612900"/>
              <a:gd name="connsiteX4" fmla="*/ 7188200 w 9220200"/>
              <a:gd name="connsiteY4" fmla="*/ 63500 h 1612900"/>
              <a:gd name="connsiteX5" fmla="*/ 8305800 w 9220200"/>
              <a:gd name="connsiteY5" fmla="*/ 317500 h 1612900"/>
              <a:gd name="connsiteX6" fmla="*/ 8763000 w 9220200"/>
              <a:gd name="connsiteY6" fmla="*/ 330200 h 1612900"/>
              <a:gd name="connsiteX7" fmla="*/ 9220200 w 9220200"/>
              <a:gd name="connsiteY7" fmla="*/ 292100 h 1612900"/>
              <a:gd name="connsiteX8" fmla="*/ 9207500 w 9220200"/>
              <a:gd name="connsiteY8" fmla="*/ 1612900 h 1612900"/>
              <a:gd name="connsiteX9" fmla="*/ 0 w 9220200"/>
              <a:gd name="connsiteY9" fmla="*/ 1451610 h 1612900"/>
              <a:gd name="connsiteX10" fmla="*/ 0 w 9220200"/>
              <a:gd name="connsiteY10" fmla="*/ 322580 h 1612900"/>
              <a:gd name="connsiteX11" fmla="*/ 88900 w 9220200"/>
              <a:gd name="connsiteY11" fmla="*/ 279400 h 1612900"/>
              <a:gd name="connsiteX0" fmla="*/ 88900 w 9220200"/>
              <a:gd name="connsiteY0" fmla="*/ 279400 h 1451610"/>
              <a:gd name="connsiteX1" fmla="*/ 1587500 w 9220200"/>
              <a:gd name="connsiteY1" fmla="*/ 533400 h 1451610"/>
              <a:gd name="connsiteX2" fmla="*/ 4673600 w 9220200"/>
              <a:gd name="connsiteY2" fmla="*/ 203200 h 1451610"/>
              <a:gd name="connsiteX3" fmla="*/ 6121400 w 9220200"/>
              <a:gd name="connsiteY3" fmla="*/ 0 h 1451610"/>
              <a:gd name="connsiteX4" fmla="*/ 7188200 w 9220200"/>
              <a:gd name="connsiteY4" fmla="*/ 63500 h 1451610"/>
              <a:gd name="connsiteX5" fmla="*/ 8305800 w 9220200"/>
              <a:gd name="connsiteY5" fmla="*/ 317500 h 1451610"/>
              <a:gd name="connsiteX6" fmla="*/ 8763000 w 9220200"/>
              <a:gd name="connsiteY6" fmla="*/ 330200 h 1451610"/>
              <a:gd name="connsiteX7" fmla="*/ 9220200 w 9220200"/>
              <a:gd name="connsiteY7" fmla="*/ 292100 h 1451610"/>
              <a:gd name="connsiteX8" fmla="*/ 8839200 w 9220200"/>
              <a:gd name="connsiteY8" fmla="*/ 1129030 h 1451610"/>
              <a:gd name="connsiteX9" fmla="*/ 0 w 9220200"/>
              <a:gd name="connsiteY9" fmla="*/ 1451610 h 1451610"/>
              <a:gd name="connsiteX10" fmla="*/ 0 w 9220200"/>
              <a:gd name="connsiteY10" fmla="*/ 322580 h 1451610"/>
              <a:gd name="connsiteX11" fmla="*/ 88900 w 9220200"/>
              <a:gd name="connsiteY11" fmla="*/ 279400 h 1451610"/>
              <a:gd name="connsiteX0" fmla="*/ 88900 w 9220200"/>
              <a:gd name="connsiteY0" fmla="*/ 279400 h 1451610"/>
              <a:gd name="connsiteX1" fmla="*/ 1587500 w 9220200"/>
              <a:gd name="connsiteY1" fmla="*/ 533400 h 1451610"/>
              <a:gd name="connsiteX2" fmla="*/ 4673600 w 9220200"/>
              <a:gd name="connsiteY2" fmla="*/ 203200 h 1451610"/>
              <a:gd name="connsiteX3" fmla="*/ 6121400 w 9220200"/>
              <a:gd name="connsiteY3" fmla="*/ 0 h 1451610"/>
              <a:gd name="connsiteX4" fmla="*/ 7188200 w 9220200"/>
              <a:gd name="connsiteY4" fmla="*/ 63500 h 1451610"/>
              <a:gd name="connsiteX5" fmla="*/ 8305800 w 9220200"/>
              <a:gd name="connsiteY5" fmla="*/ 317500 h 1451610"/>
              <a:gd name="connsiteX6" fmla="*/ 8763000 w 9220200"/>
              <a:gd name="connsiteY6" fmla="*/ 330200 h 1451610"/>
              <a:gd name="connsiteX7" fmla="*/ 9220200 w 9220200"/>
              <a:gd name="connsiteY7" fmla="*/ 292100 h 1451610"/>
              <a:gd name="connsiteX8" fmla="*/ 9144000 w 9220200"/>
              <a:gd name="connsiteY8" fmla="*/ 1451610 h 1451610"/>
              <a:gd name="connsiteX9" fmla="*/ 0 w 9220200"/>
              <a:gd name="connsiteY9" fmla="*/ 1451610 h 1451610"/>
              <a:gd name="connsiteX10" fmla="*/ 0 w 9220200"/>
              <a:gd name="connsiteY10" fmla="*/ 322580 h 1451610"/>
              <a:gd name="connsiteX11" fmla="*/ 88900 w 92202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30200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403225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828800 w 9144000"/>
              <a:gd name="connsiteY1" fmla="*/ 69124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828800 w 9144000"/>
              <a:gd name="connsiteY1" fmla="*/ 69124 h 1451610"/>
              <a:gd name="connsiteX2" fmla="*/ 6096000 w 9144000"/>
              <a:gd name="connsiteY2" fmla="*/ 552994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15900 h 1388110"/>
              <a:gd name="connsiteX1" fmla="*/ 1828800 w 9144000"/>
              <a:gd name="connsiteY1" fmla="*/ 5624 h 1388110"/>
              <a:gd name="connsiteX2" fmla="*/ 6096000 w 9144000"/>
              <a:gd name="connsiteY2" fmla="*/ 489494 h 1388110"/>
              <a:gd name="connsiteX3" fmla="*/ 7162800 w 9144000"/>
              <a:gd name="connsiteY3" fmla="*/ 420370 h 1388110"/>
              <a:gd name="connsiteX4" fmla="*/ 7188200 w 9144000"/>
              <a:gd name="connsiteY4" fmla="*/ 0 h 1388110"/>
              <a:gd name="connsiteX5" fmla="*/ 8305800 w 9144000"/>
              <a:gd name="connsiteY5" fmla="*/ 254000 h 1388110"/>
              <a:gd name="connsiteX6" fmla="*/ 8763000 w 9144000"/>
              <a:gd name="connsiteY6" fmla="*/ 259080 h 1388110"/>
              <a:gd name="connsiteX7" fmla="*/ 9144000 w 9144000"/>
              <a:gd name="connsiteY7" fmla="*/ 212997 h 1388110"/>
              <a:gd name="connsiteX8" fmla="*/ 9144000 w 9144000"/>
              <a:gd name="connsiteY8" fmla="*/ 1388110 h 1388110"/>
              <a:gd name="connsiteX9" fmla="*/ 0 w 9144000"/>
              <a:gd name="connsiteY9" fmla="*/ 1388110 h 1388110"/>
              <a:gd name="connsiteX10" fmla="*/ 0 w 9144000"/>
              <a:gd name="connsiteY10" fmla="*/ 259080 h 1388110"/>
              <a:gd name="connsiteX11" fmla="*/ 88900 w 9144000"/>
              <a:gd name="connsiteY11" fmla="*/ 215900 h 1388110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483870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53456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483870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69124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533400 w 9144000"/>
              <a:gd name="connsiteY0" fmla="*/ 0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69124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533400 w 9144000"/>
              <a:gd name="connsiteY11" fmla="*/ 0 h 1382486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096000 w 9144000"/>
              <a:gd name="connsiteY2" fmla="*/ 414746 h 1451610"/>
              <a:gd name="connsiteX3" fmla="*/ 7162800 w 9144000"/>
              <a:gd name="connsiteY3" fmla="*/ 345621 h 1451610"/>
              <a:gd name="connsiteX4" fmla="*/ 7772400 w 9144000"/>
              <a:gd name="connsiteY4" fmla="*/ 276497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7772400 w 9144000"/>
              <a:gd name="connsiteY4" fmla="*/ 276497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276497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276497 h 1451610"/>
              <a:gd name="connsiteX7" fmla="*/ 9144000 w 9144000"/>
              <a:gd name="connsiteY7" fmla="*/ 207373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1451610">
                <a:moveTo>
                  <a:pt x="533400" y="69124"/>
                </a:moveTo>
                <a:lnTo>
                  <a:pt x="3505200" y="0"/>
                </a:lnTo>
                <a:lnTo>
                  <a:pt x="6858000" y="276497"/>
                </a:lnTo>
                <a:lnTo>
                  <a:pt x="7162800" y="345621"/>
                </a:lnTo>
                <a:lnTo>
                  <a:pt x="8001000" y="345621"/>
                </a:lnTo>
                <a:cubicBezTo>
                  <a:pt x="8102600" y="299538"/>
                  <a:pt x="8318500" y="288018"/>
                  <a:pt x="8458200" y="276497"/>
                </a:cubicBezTo>
                <a:cubicBezTo>
                  <a:pt x="8597900" y="264976"/>
                  <a:pt x="8661400" y="299539"/>
                  <a:pt x="8839200" y="276497"/>
                </a:cubicBezTo>
                <a:lnTo>
                  <a:pt x="9144000" y="207373"/>
                </a:lnTo>
                <a:lnTo>
                  <a:pt x="9144000" y="1451610"/>
                </a:lnTo>
                <a:lnTo>
                  <a:pt x="0" y="1451610"/>
                </a:lnTo>
                <a:lnTo>
                  <a:pt x="0" y="322580"/>
                </a:lnTo>
                <a:lnTo>
                  <a:pt x="533400" y="69124"/>
                </a:lnTo>
                <a:close/>
              </a:path>
            </a:pathLst>
          </a:custGeom>
          <a:solidFill>
            <a:srgbClr val="3D87A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2" descr="C:\Users\krjacobs\Desktop\Noel Projs\2012-1116_BoardMtng\ribbon1.png"/>
          <p:cNvPicPr>
            <a:picLocks noChangeAspect="1" noChangeArrowheads="1"/>
          </p:cNvPicPr>
          <p:nvPr/>
        </p:nvPicPr>
        <p:blipFill>
          <a:blip r:embed="rId4" cstate="print"/>
          <a:srcRect l="2350" r="19110"/>
          <a:stretch>
            <a:fillRect/>
          </a:stretch>
        </p:blipFill>
        <p:spPr bwMode="auto">
          <a:xfrm>
            <a:off x="0" y="990600"/>
            <a:ext cx="91440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2400" y="6438900"/>
            <a:ext cx="23622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spc="300" dirty="0">
                <a:solidFill>
                  <a:schemeClr val="bg1"/>
                </a:solidFill>
                <a:latin typeface="+mn-lt"/>
              </a:rPr>
              <a:t>CALIFORNIA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6443663"/>
            <a:ext cx="4114800" cy="261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100" spc="300" dirty="0">
                <a:latin typeface="+mn-lt"/>
              </a:rPr>
              <a:t>DEPARTMENT OF WATER RESOURCES</a:t>
            </a:r>
          </a:p>
        </p:txBody>
      </p:sp>
      <p:pic>
        <p:nvPicPr>
          <p:cNvPr id="9" name="Picture 11" descr="C:\Users\krjacobs\Desktop\Noel Projs\2012-1116_BoardMtng\FloodSAFE-logo_cropped2.png"/>
          <p:cNvPicPr>
            <a:picLocks noChangeAspect="1" noChangeArrowheads="1"/>
          </p:cNvPicPr>
          <p:nvPr/>
        </p:nvPicPr>
        <p:blipFill>
          <a:blip r:embed="rId5" cstate="print"/>
          <a:srcRect t="16849"/>
          <a:stretch>
            <a:fillRect/>
          </a:stretch>
        </p:blipFill>
        <p:spPr bwMode="auto">
          <a:xfrm>
            <a:off x="228600" y="6019800"/>
            <a:ext cx="2209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11"/>
          <p:cNvCxnSpPr>
            <a:cxnSpLocks noChangeShapeType="1"/>
          </p:cNvCxnSpPr>
          <p:nvPr/>
        </p:nvCxnSpPr>
        <p:spPr bwMode="auto">
          <a:xfrm>
            <a:off x="228600" y="6396038"/>
            <a:ext cx="86106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114800" y="18288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15000"/>
              </a:spcBef>
              <a:spcAft>
                <a:spcPct val="3000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Levee Maintenance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30000"/>
              </a:spcAft>
              <a:buClrTx/>
              <a:buSzTx/>
              <a:buFont typeface="Wingdings" pitchFamily="2" charset="2"/>
              <a:buChar char="ü"/>
              <a:tabLst>
                <a:tab pos="63500" algn="l"/>
                <a:tab pos="800100" algn="l"/>
              </a:tabLst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Repaired 8 levee erosion or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stability sites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indent="-342900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tabLst>
                <a:tab pos="63500" algn="l"/>
                <a:tab pos="800100" algn="l"/>
              </a:tabLst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Repaired 9 beaver dens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lvl="0" indent="-342900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tabLst>
                <a:tab pos="63500" algn="l"/>
                <a:tab pos="800100" algn="l"/>
              </a:tabLst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Implemented rodent control (</a:t>
            </a:r>
            <a:r>
              <a:rPr lang="en-US" kern="0" dirty="0" smtClean="0">
                <a:latin typeface="Calibri" pitchFamily="34" charset="0"/>
                <a:cs typeface="Calibri" pitchFamily="34" charset="0"/>
              </a:rPr>
              <a:t>grout, bait and trap) along approximately 353 miles of levee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lvl="0" indent="-342900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tabLst>
                <a:tab pos="63500" algn="l"/>
                <a:tab pos="800100" algn="l"/>
              </a:tabLst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Completed approximately 521 miles of vegetation removal from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levee slopes </a:t>
            </a:r>
            <a:r>
              <a:rPr lang="en-US" kern="0" dirty="0" smtClean="0">
                <a:latin typeface="Calibri" pitchFamily="34" charset="0"/>
                <a:cs typeface="Calibri" pitchFamily="34" charset="0"/>
              </a:rPr>
              <a:t>(mowing, burning)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30000"/>
              </a:spcAft>
              <a:buClrTx/>
              <a:buSzTx/>
              <a:buFont typeface="Wingdings" pitchFamily="2" charset="2"/>
              <a:buChar char="ü"/>
              <a:tabLst>
                <a:tab pos="63500" algn="l"/>
                <a:tab pos="800100" algn="l"/>
              </a:tabLst>
              <a:defRPr/>
            </a:pPr>
            <a:r>
              <a:rPr lang="en-US" kern="0" baseline="0" dirty="0" smtClean="0">
                <a:latin typeface="Calibri" pitchFamily="34" charset="0"/>
                <a:cs typeface="Calibri" pitchFamily="34" charset="0"/>
              </a:rPr>
              <a:t>Performed crown</a:t>
            </a:r>
            <a:r>
              <a:rPr lang="en-US" kern="0" dirty="0" smtClean="0">
                <a:latin typeface="Calibri" pitchFamily="34" charset="0"/>
                <a:cs typeface="Calibri" pitchFamily="34" charset="0"/>
              </a:rPr>
              <a:t> roadway maintenance along approximately 114 miles of levees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30000"/>
              </a:spcAft>
              <a:buClrTx/>
              <a:buSzTx/>
              <a:buFont typeface="Wingdings" pitchFamily="2" charset="2"/>
              <a:buChar char="ü"/>
              <a:tabLst>
                <a:tab pos="63500" algn="l"/>
                <a:tab pos="800100" algn="l"/>
              </a:tabLst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Performed 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approximately 293 miles of levee pipe inspections and repaired 5 pipes 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4" name="Picture 6" descr="C:\Users\krjacobs\Desktop\Noel Projs\2012-1116_BoardMtng\480px-Seal_of_the_California_Department_of_Water_Resources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52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371600" y="152400"/>
            <a:ext cx="723900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400" b="1" dirty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Sacramento River </a:t>
            </a:r>
            <a:r>
              <a:rPr lang="en-US" sz="3400" b="1" dirty="0" smtClean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Flood Control System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1600" y="609600"/>
            <a:ext cx="7239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i="1" dirty="0" smtClean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Flood Season Preparation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C:\Users\krjacobs\Desktop\Noel Projs\2012-1116_BoardMtng\sacramento_weir2.jpg"/>
          <p:cNvPicPr>
            <a:picLocks noChangeAspect="1" noChangeArrowheads="1"/>
          </p:cNvPicPr>
          <p:nvPr/>
        </p:nvPicPr>
        <p:blipFill>
          <a:blip r:embed="rId2" cstate="print"/>
          <a:srcRect l="9636"/>
          <a:stretch>
            <a:fillRect/>
          </a:stretch>
        </p:blipFill>
        <p:spPr bwMode="auto">
          <a:xfrm>
            <a:off x="1" y="1600200"/>
            <a:ext cx="7010400" cy="5257800"/>
          </a:xfrm>
          <a:prstGeom prst="rect">
            <a:avLst/>
          </a:prstGeom>
          <a:noFill/>
        </p:spPr>
      </p:pic>
      <p:sp>
        <p:nvSpPr>
          <p:cNvPr id="7" name="Freeform 6"/>
          <p:cNvSpPr/>
          <p:nvPr/>
        </p:nvSpPr>
        <p:spPr bwMode="auto">
          <a:xfrm flipV="1">
            <a:off x="0" y="0"/>
            <a:ext cx="9144000" cy="1600200"/>
          </a:xfrm>
          <a:custGeom>
            <a:avLst/>
            <a:gdLst>
              <a:gd name="connsiteX0" fmla="*/ 88900 w 9220200"/>
              <a:gd name="connsiteY0" fmla="*/ 279400 h 1612900"/>
              <a:gd name="connsiteX1" fmla="*/ 1587500 w 9220200"/>
              <a:gd name="connsiteY1" fmla="*/ 533400 h 1612900"/>
              <a:gd name="connsiteX2" fmla="*/ 4673600 w 9220200"/>
              <a:gd name="connsiteY2" fmla="*/ 203200 h 1612900"/>
              <a:gd name="connsiteX3" fmla="*/ 6121400 w 9220200"/>
              <a:gd name="connsiteY3" fmla="*/ 0 h 1612900"/>
              <a:gd name="connsiteX4" fmla="*/ 7188200 w 9220200"/>
              <a:gd name="connsiteY4" fmla="*/ 63500 h 1612900"/>
              <a:gd name="connsiteX5" fmla="*/ 8305800 w 9220200"/>
              <a:gd name="connsiteY5" fmla="*/ 317500 h 1612900"/>
              <a:gd name="connsiteX6" fmla="*/ 8763000 w 9220200"/>
              <a:gd name="connsiteY6" fmla="*/ 330200 h 1612900"/>
              <a:gd name="connsiteX7" fmla="*/ 9220200 w 9220200"/>
              <a:gd name="connsiteY7" fmla="*/ 292100 h 1612900"/>
              <a:gd name="connsiteX8" fmla="*/ 9207500 w 9220200"/>
              <a:gd name="connsiteY8" fmla="*/ 1612900 h 1612900"/>
              <a:gd name="connsiteX9" fmla="*/ 0 w 9220200"/>
              <a:gd name="connsiteY9" fmla="*/ 1574800 h 1612900"/>
              <a:gd name="connsiteX10" fmla="*/ 12700 w 9220200"/>
              <a:gd name="connsiteY10" fmla="*/ 254000 h 1612900"/>
              <a:gd name="connsiteX11" fmla="*/ 88900 w 9220200"/>
              <a:gd name="connsiteY11" fmla="*/ 279400 h 1612900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304800 w 9525000"/>
              <a:gd name="connsiteY9" fmla="*/ 157480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393700 w 9525000"/>
              <a:gd name="connsiteY0" fmla="*/ 279400 h 1854835"/>
              <a:gd name="connsiteX1" fmla="*/ 1892300 w 9525000"/>
              <a:gd name="connsiteY1" fmla="*/ 533400 h 1854835"/>
              <a:gd name="connsiteX2" fmla="*/ 4978400 w 9525000"/>
              <a:gd name="connsiteY2" fmla="*/ 203200 h 1854835"/>
              <a:gd name="connsiteX3" fmla="*/ 6426200 w 9525000"/>
              <a:gd name="connsiteY3" fmla="*/ 0 h 1854835"/>
              <a:gd name="connsiteX4" fmla="*/ 7493000 w 9525000"/>
              <a:gd name="connsiteY4" fmla="*/ 63500 h 1854835"/>
              <a:gd name="connsiteX5" fmla="*/ 8610600 w 9525000"/>
              <a:gd name="connsiteY5" fmla="*/ 317500 h 1854835"/>
              <a:gd name="connsiteX6" fmla="*/ 9067800 w 9525000"/>
              <a:gd name="connsiteY6" fmla="*/ 330200 h 1854835"/>
              <a:gd name="connsiteX7" fmla="*/ 9525000 w 9525000"/>
              <a:gd name="connsiteY7" fmla="*/ 292100 h 1854835"/>
              <a:gd name="connsiteX8" fmla="*/ 9512300 w 9525000"/>
              <a:gd name="connsiteY8" fmla="*/ 1612900 h 1854835"/>
              <a:gd name="connsiteX9" fmla="*/ 0 w 9525000"/>
              <a:gd name="connsiteY9" fmla="*/ 1854835 h 1854835"/>
              <a:gd name="connsiteX10" fmla="*/ 0 w 9525000"/>
              <a:gd name="connsiteY10" fmla="*/ 241935 h 1854835"/>
              <a:gd name="connsiteX11" fmla="*/ 393700 w 9525000"/>
              <a:gd name="connsiteY11" fmla="*/ 279400 h 1854835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762000 w 9525000"/>
              <a:gd name="connsiteY9" fmla="*/ 129032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304800 w 9525000"/>
              <a:gd name="connsiteY9" fmla="*/ 145161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88900 w 9220200"/>
              <a:gd name="connsiteY0" fmla="*/ 279400 h 1612900"/>
              <a:gd name="connsiteX1" fmla="*/ 1587500 w 9220200"/>
              <a:gd name="connsiteY1" fmla="*/ 533400 h 1612900"/>
              <a:gd name="connsiteX2" fmla="*/ 4673600 w 9220200"/>
              <a:gd name="connsiteY2" fmla="*/ 203200 h 1612900"/>
              <a:gd name="connsiteX3" fmla="*/ 6121400 w 9220200"/>
              <a:gd name="connsiteY3" fmla="*/ 0 h 1612900"/>
              <a:gd name="connsiteX4" fmla="*/ 7188200 w 9220200"/>
              <a:gd name="connsiteY4" fmla="*/ 63500 h 1612900"/>
              <a:gd name="connsiteX5" fmla="*/ 8305800 w 9220200"/>
              <a:gd name="connsiteY5" fmla="*/ 317500 h 1612900"/>
              <a:gd name="connsiteX6" fmla="*/ 8763000 w 9220200"/>
              <a:gd name="connsiteY6" fmla="*/ 330200 h 1612900"/>
              <a:gd name="connsiteX7" fmla="*/ 9220200 w 9220200"/>
              <a:gd name="connsiteY7" fmla="*/ 292100 h 1612900"/>
              <a:gd name="connsiteX8" fmla="*/ 9207500 w 9220200"/>
              <a:gd name="connsiteY8" fmla="*/ 1612900 h 1612900"/>
              <a:gd name="connsiteX9" fmla="*/ 0 w 9220200"/>
              <a:gd name="connsiteY9" fmla="*/ 1451610 h 1612900"/>
              <a:gd name="connsiteX10" fmla="*/ 0 w 9220200"/>
              <a:gd name="connsiteY10" fmla="*/ 322580 h 1612900"/>
              <a:gd name="connsiteX11" fmla="*/ 88900 w 9220200"/>
              <a:gd name="connsiteY11" fmla="*/ 279400 h 1612900"/>
              <a:gd name="connsiteX0" fmla="*/ 88900 w 9220200"/>
              <a:gd name="connsiteY0" fmla="*/ 279400 h 1451610"/>
              <a:gd name="connsiteX1" fmla="*/ 1587500 w 9220200"/>
              <a:gd name="connsiteY1" fmla="*/ 533400 h 1451610"/>
              <a:gd name="connsiteX2" fmla="*/ 4673600 w 9220200"/>
              <a:gd name="connsiteY2" fmla="*/ 203200 h 1451610"/>
              <a:gd name="connsiteX3" fmla="*/ 6121400 w 9220200"/>
              <a:gd name="connsiteY3" fmla="*/ 0 h 1451610"/>
              <a:gd name="connsiteX4" fmla="*/ 7188200 w 9220200"/>
              <a:gd name="connsiteY4" fmla="*/ 63500 h 1451610"/>
              <a:gd name="connsiteX5" fmla="*/ 8305800 w 9220200"/>
              <a:gd name="connsiteY5" fmla="*/ 317500 h 1451610"/>
              <a:gd name="connsiteX6" fmla="*/ 8763000 w 9220200"/>
              <a:gd name="connsiteY6" fmla="*/ 330200 h 1451610"/>
              <a:gd name="connsiteX7" fmla="*/ 9220200 w 9220200"/>
              <a:gd name="connsiteY7" fmla="*/ 292100 h 1451610"/>
              <a:gd name="connsiteX8" fmla="*/ 8839200 w 9220200"/>
              <a:gd name="connsiteY8" fmla="*/ 1129030 h 1451610"/>
              <a:gd name="connsiteX9" fmla="*/ 0 w 9220200"/>
              <a:gd name="connsiteY9" fmla="*/ 1451610 h 1451610"/>
              <a:gd name="connsiteX10" fmla="*/ 0 w 9220200"/>
              <a:gd name="connsiteY10" fmla="*/ 322580 h 1451610"/>
              <a:gd name="connsiteX11" fmla="*/ 88900 w 9220200"/>
              <a:gd name="connsiteY11" fmla="*/ 279400 h 1451610"/>
              <a:gd name="connsiteX0" fmla="*/ 88900 w 9220200"/>
              <a:gd name="connsiteY0" fmla="*/ 279400 h 1451610"/>
              <a:gd name="connsiteX1" fmla="*/ 1587500 w 9220200"/>
              <a:gd name="connsiteY1" fmla="*/ 533400 h 1451610"/>
              <a:gd name="connsiteX2" fmla="*/ 4673600 w 9220200"/>
              <a:gd name="connsiteY2" fmla="*/ 203200 h 1451610"/>
              <a:gd name="connsiteX3" fmla="*/ 6121400 w 9220200"/>
              <a:gd name="connsiteY3" fmla="*/ 0 h 1451610"/>
              <a:gd name="connsiteX4" fmla="*/ 7188200 w 9220200"/>
              <a:gd name="connsiteY4" fmla="*/ 63500 h 1451610"/>
              <a:gd name="connsiteX5" fmla="*/ 8305800 w 9220200"/>
              <a:gd name="connsiteY5" fmla="*/ 317500 h 1451610"/>
              <a:gd name="connsiteX6" fmla="*/ 8763000 w 9220200"/>
              <a:gd name="connsiteY6" fmla="*/ 330200 h 1451610"/>
              <a:gd name="connsiteX7" fmla="*/ 9220200 w 9220200"/>
              <a:gd name="connsiteY7" fmla="*/ 292100 h 1451610"/>
              <a:gd name="connsiteX8" fmla="*/ 9144000 w 9220200"/>
              <a:gd name="connsiteY8" fmla="*/ 1451610 h 1451610"/>
              <a:gd name="connsiteX9" fmla="*/ 0 w 9220200"/>
              <a:gd name="connsiteY9" fmla="*/ 1451610 h 1451610"/>
              <a:gd name="connsiteX10" fmla="*/ 0 w 9220200"/>
              <a:gd name="connsiteY10" fmla="*/ 322580 h 1451610"/>
              <a:gd name="connsiteX11" fmla="*/ 88900 w 92202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30200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403225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828800 w 9144000"/>
              <a:gd name="connsiteY1" fmla="*/ 69124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828800 w 9144000"/>
              <a:gd name="connsiteY1" fmla="*/ 69124 h 1451610"/>
              <a:gd name="connsiteX2" fmla="*/ 6096000 w 9144000"/>
              <a:gd name="connsiteY2" fmla="*/ 552994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15900 h 1388110"/>
              <a:gd name="connsiteX1" fmla="*/ 1828800 w 9144000"/>
              <a:gd name="connsiteY1" fmla="*/ 5624 h 1388110"/>
              <a:gd name="connsiteX2" fmla="*/ 6096000 w 9144000"/>
              <a:gd name="connsiteY2" fmla="*/ 489494 h 1388110"/>
              <a:gd name="connsiteX3" fmla="*/ 7162800 w 9144000"/>
              <a:gd name="connsiteY3" fmla="*/ 420370 h 1388110"/>
              <a:gd name="connsiteX4" fmla="*/ 7188200 w 9144000"/>
              <a:gd name="connsiteY4" fmla="*/ 0 h 1388110"/>
              <a:gd name="connsiteX5" fmla="*/ 8305800 w 9144000"/>
              <a:gd name="connsiteY5" fmla="*/ 254000 h 1388110"/>
              <a:gd name="connsiteX6" fmla="*/ 8763000 w 9144000"/>
              <a:gd name="connsiteY6" fmla="*/ 259080 h 1388110"/>
              <a:gd name="connsiteX7" fmla="*/ 9144000 w 9144000"/>
              <a:gd name="connsiteY7" fmla="*/ 212997 h 1388110"/>
              <a:gd name="connsiteX8" fmla="*/ 9144000 w 9144000"/>
              <a:gd name="connsiteY8" fmla="*/ 1388110 h 1388110"/>
              <a:gd name="connsiteX9" fmla="*/ 0 w 9144000"/>
              <a:gd name="connsiteY9" fmla="*/ 1388110 h 1388110"/>
              <a:gd name="connsiteX10" fmla="*/ 0 w 9144000"/>
              <a:gd name="connsiteY10" fmla="*/ 259080 h 1388110"/>
              <a:gd name="connsiteX11" fmla="*/ 88900 w 9144000"/>
              <a:gd name="connsiteY11" fmla="*/ 215900 h 1388110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483870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53456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483870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69124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533400 w 9144000"/>
              <a:gd name="connsiteY0" fmla="*/ 0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69124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533400 w 9144000"/>
              <a:gd name="connsiteY11" fmla="*/ 0 h 1382486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096000 w 9144000"/>
              <a:gd name="connsiteY2" fmla="*/ 414746 h 1451610"/>
              <a:gd name="connsiteX3" fmla="*/ 7162800 w 9144000"/>
              <a:gd name="connsiteY3" fmla="*/ 345621 h 1451610"/>
              <a:gd name="connsiteX4" fmla="*/ 7772400 w 9144000"/>
              <a:gd name="connsiteY4" fmla="*/ 276497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7772400 w 9144000"/>
              <a:gd name="connsiteY4" fmla="*/ 276497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276497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276497 h 1451610"/>
              <a:gd name="connsiteX7" fmla="*/ 9144000 w 9144000"/>
              <a:gd name="connsiteY7" fmla="*/ 207373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1451610">
                <a:moveTo>
                  <a:pt x="533400" y="69124"/>
                </a:moveTo>
                <a:lnTo>
                  <a:pt x="3505200" y="0"/>
                </a:lnTo>
                <a:lnTo>
                  <a:pt x="6858000" y="276497"/>
                </a:lnTo>
                <a:lnTo>
                  <a:pt x="7162800" y="345621"/>
                </a:lnTo>
                <a:lnTo>
                  <a:pt x="8001000" y="345621"/>
                </a:lnTo>
                <a:cubicBezTo>
                  <a:pt x="8102600" y="299538"/>
                  <a:pt x="8318500" y="288018"/>
                  <a:pt x="8458200" y="276497"/>
                </a:cubicBezTo>
                <a:cubicBezTo>
                  <a:pt x="8597900" y="264976"/>
                  <a:pt x="8661400" y="299539"/>
                  <a:pt x="8839200" y="276497"/>
                </a:cubicBezTo>
                <a:lnTo>
                  <a:pt x="9144000" y="207373"/>
                </a:lnTo>
                <a:lnTo>
                  <a:pt x="9144000" y="1451610"/>
                </a:lnTo>
                <a:lnTo>
                  <a:pt x="0" y="1451610"/>
                </a:lnTo>
                <a:lnTo>
                  <a:pt x="0" y="322580"/>
                </a:lnTo>
                <a:lnTo>
                  <a:pt x="533400" y="69124"/>
                </a:lnTo>
                <a:close/>
              </a:path>
            </a:pathLst>
          </a:custGeom>
          <a:solidFill>
            <a:srgbClr val="3D87A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2" descr="C:\Users\krjacobs\Desktop\Noel Projs\2012-1116_BoardMtng\ribbon1.png"/>
          <p:cNvPicPr>
            <a:picLocks noChangeAspect="1" noChangeArrowheads="1"/>
          </p:cNvPicPr>
          <p:nvPr/>
        </p:nvPicPr>
        <p:blipFill>
          <a:blip r:embed="rId3" cstate="print"/>
          <a:srcRect l="2350" r="19110"/>
          <a:stretch>
            <a:fillRect/>
          </a:stretch>
        </p:blipFill>
        <p:spPr bwMode="auto">
          <a:xfrm>
            <a:off x="0" y="990600"/>
            <a:ext cx="91440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52400" y="6438900"/>
            <a:ext cx="23622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spc="300" dirty="0">
                <a:solidFill>
                  <a:schemeClr val="bg1"/>
                </a:solidFill>
                <a:latin typeface="+mn-lt"/>
              </a:rPr>
              <a:t>CALIFORNIA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6443663"/>
            <a:ext cx="4114800" cy="261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100" spc="300" dirty="0">
                <a:latin typeface="+mn-lt"/>
              </a:rPr>
              <a:t>DEPARTMENT OF WATER RESOURCES</a:t>
            </a:r>
          </a:p>
        </p:txBody>
      </p:sp>
      <p:pic>
        <p:nvPicPr>
          <p:cNvPr id="11" name="Picture 11" descr="C:\Users\krjacobs\Desktop\Noel Projs\2012-1116_BoardMtng\FloodSAFE-logo_cropped2.png"/>
          <p:cNvPicPr>
            <a:picLocks noChangeAspect="1" noChangeArrowheads="1"/>
          </p:cNvPicPr>
          <p:nvPr/>
        </p:nvPicPr>
        <p:blipFill>
          <a:blip r:embed="rId4" cstate="print"/>
          <a:srcRect t="16849"/>
          <a:stretch>
            <a:fillRect/>
          </a:stretch>
        </p:blipFill>
        <p:spPr bwMode="auto">
          <a:xfrm>
            <a:off x="228600" y="6019800"/>
            <a:ext cx="2209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228600" y="6396038"/>
            <a:ext cx="86106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5" name="Rectangle 14"/>
          <p:cNvSpPr/>
          <p:nvPr/>
        </p:nvSpPr>
        <p:spPr>
          <a:xfrm>
            <a:off x="4191000" y="1822775"/>
            <a:ext cx="4724400" cy="497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l">
              <a:lnSpc>
                <a:spcPct val="80000"/>
              </a:lnSpc>
              <a:spcBef>
                <a:spcPct val="15000"/>
              </a:spcBef>
              <a:spcAft>
                <a:spcPct val="30000"/>
              </a:spcAft>
              <a:tabLst>
                <a:tab pos="1371600" algn="l"/>
              </a:tabLst>
              <a:defRPr/>
            </a:pPr>
            <a:r>
              <a:rPr lang="en-US" sz="2200" b="1" kern="0" dirty="0" smtClean="0">
                <a:latin typeface="Calibri" pitchFamily="34" charset="0"/>
                <a:cs typeface="Calibri" pitchFamily="34" charset="0"/>
              </a:rPr>
              <a:t>Flood Control Facility Maintenance</a:t>
            </a:r>
          </a:p>
          <a:p>
            <a:pPr marL="342900" lvl="0" indent="-342900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tabLst>
                <a:tab pos="63500" algn="l"/>
                <a:tab pos="800100" algn="l"/>
              </a:tabLst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Repaired a bridge on West Interceptor Canal</a:t>
            </a:r>
          </a:p>
          <a:p>
            <a:pPr marL="342900" lvl="0" indent="-342900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tabLst>
                <a:tab pos="63500" algn="l"/>
                <a:tab pos="800100" algn="l"/>
              </a:tabLst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Cleaned out low flow channel at Cache Creek settling basin</a:t>
            </a:r>
          </a:p>
          <a:p>
            <a:pPr marL="342900" lvl="0" indent="-342900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tabLst>
                <a:tab pos="63500" algn="l"/>
                <a:tab pos="800100" algn="l"/>
              </a:tabLst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Performed all maintenance on Butte Slough and Knights Landing Outfall Gates</a:t>
            </a:r>
          </a:p>
          <a:p>
            <a:pPr marL="342900" lvl="0" indent="-342900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tabLst>
                <a:tab pos="63500" algn="l"/>
                <a:tab pos="800100" algn="l"/>
              </a:tabLst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Sacramento Weir maintenance completed on all 48 bays</a:t>
            </a:r>
          </a:p>
          <a:p>
            <a:pPr marL="342900" lvl="0" indent="-342900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tabLst>
                <a:tab pos="63500" algn="l"/>
                <a:tab pos="800100" algn="l"/>
              </a:tabLst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Sutter Pumping Plants (and related collecting canals) cleared of debris</a:t>
            </a:r>
          </a:p>
          <a:p>
            <a:pPr marL="342900" lvl="0" indent="-342900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tabLst>
                <a:tab pos="63500" algn="l"/>
                <a:tab pos="800100" algn="l"/>
              </a:tabLst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Inspected all DWR maintained structures and developed repair plans</a:t>
            </a:r>
          </a:p>
          <a:p>
            <a:pPr marL="342900" lvl="0" indent="-342900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tabLst>
                <a:tab pos="63500" algn="l"/>
                <a:tab pos="800100" algn="l"/>
              </a:tabLst>
              <a:defRPr/>
            </a:pPr>
            <a:endParaRPr lang="en-US" kern="0" dirty="0" smtClean="0">
              <a:latin typeface="Calibri" pitchFamily="34" charset="0"/>
              <a:cs typeface="Calibri" pitchFamily="34" charset="0"/>
            </a:endParaRPr>
          </a:p>
          <a:p>
            <a:pPr marL="342900" lvl="0" indent="-342900" algn="l">
              <a:spcBef>
                <a:spcPct val="15000"/>
              </a:spcBef>
              <a:spcAft>
                <a:spcPct val="30000"/>
              </a:spcAft>
              <a:buFontTx/>
              <a:buChar char="•"/>
              <a:tabLst>
                <a:tab pos="63500" algn="l"/>
                <a:tab pos="800100" algn="l"/>
              </a:tabLst>
              <a:defRPr/>
            </a:pPr>
            <a:endParaRPr lang="en-US" kern="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6" descr="C:\Users\krjacobs\Desktop\Noel Projs\2012-1116_BoardMtng\480px-Seal_of_the_California_Department_of_Water_Resources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52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371600" y="152400"/>
            <a:ext cx="723900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400" b="1" dirty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Sacramento River </a:t>
            </a:r>
            <a:r>
              <a:rPr lang="en-US" sz="3400" b="1" dirty="0" smtClean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Flood Control System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71600" y="609600"/>
            <a:ext cx="7239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i="1" dirty="0" smtClean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Flood Season Preparation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C:\Users\krjacobs\Desktop\Noel Projs\2012-1116_BoardMtng\floodfighting2.jpg"/>
          <p:cNvPicPr>
            <a:picLocks noChangeAspect="1" noChangeArrowheads="1"/>
          </p:cNvPicPr>
          <p:nvPr/>
        </p:nvPicPr>
        <p:blipFill>
          <a:blip r:embed="rId2" cstate="print"/>
          <a:srcRect l="7693"/>
          <a:stretch>
            <a:fillRect/>
          </a:stretch>
        </p:blipFill>
        <p:spPr bwMode="auto">
          <a:xfrm>
            <a:off x="0" y="1596452"/>
            <a:ext cx="7315200" cy="5261548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4419600" y="1822775"/>
            <a:ext cx="4495800" cy="387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l">
              <a:lnSpc>
                <a:spcPct val="80000"/>
              </a:lnSpc>
              <a:spcBef>
                <a:spcPct val="15000"/>
              </a:spcBef>
              <a:spcAft>
                <a:spcPct val="30000"/>
              </a:spcAft>
              <a:tabLst>
                <a:tab pos="1371600" algn="l"/>
              </a:tabLst>
              <a:defRPr/>
            </a:pPr>
            <a:r>
              <a:rPr lang="en-US" sz="2200" b="1" kern="0" dirty="0" smtClean="0">
                <a:latin typeface="Calibri" pitchFamily="34" charset="0"/>
                <a:cs typeface="Calibri" pitchFamily="34" charset="0"/>
              </a:rPr>
              <a:t>Maintenance Yard Operations</a:t>
            </a:r>
          </a:p>
          <a:p>
            <a:pPr marL="342900" indent="-342900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tabLst>
                <a:tab pos="63500" algn="l"/>
                <a:tab pos="800100" algn="l"/>
              </a:tabLst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Replenished flood material stockpiles</a:t>
            </a:r>
          </a:p>
          <a:p>
            <a:pPr marL="342900" lvl="0" indent="-342900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tabLst>
                <a:tab pos="63500" algn="l"/>
                <a:tab pos="800100" algn="l"/>
              </a:tabLst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Remodeled mobile equipment shop</a:t>
            </a:r>
          </a:p>
          <a:p>
            <a:pPr marL="342900" lvl="0" indent="-342900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tabLst>
                <a:tab pos="63500" algn="l"/>
                <a:tab pos="800100" algn="l"/>
              </a:tabLst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Completed concrete repairs</a:t>
            </a:r>
          </a:p>
          <a:p>
            <a:pPr marL="342900" lvl="0" indent="-342900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tabLst>
                <a:tab pos="63500" algn="l"/>
                <a:tab pos="800100" algn="l"/>
              </a:tabLst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Installed video conferencing capabilities</a:t>
            </a:r>
          </a:p>
          <a:p>
            <a:pPr marL="342900" lvl="0" indent="-342900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tabLst>
                <a:tab pos="63500" algn="l"/>
                <a:tab pos="800100" algn="l"/>
              </a:tabLst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Continued safety training</a:t>
            </a:r>
          </a:p>
          <a:p>
            <a:pPr marL="800100" lvl="1" indent="-342900" algn="l">
              <a:spcBef>
                <a:spcPct val="15000"/>
              </a:spcBef>
              <a:spcAft>
                <a:spcPct val="30000"/>
              </a:spcAft>
              <a:buFontTx/>
              <a:buChar char="•"/>
              <a:tabLst>
                <a:tab pos="63500" algn="l"/>
                <a:tab pos="800100" algn="l"/>
              </a:tabLst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Weekly tailgate safety talks</a:t>
            </a:r>
          </a:p>
          <a:p>
            <a:pPr marL="800100" lvl="1" indent="-342900" algn="l">
              <a:spcBef>
                <a:spcPct val="15000"/>
              </a:spcBef>
              <a:spcAft>
                <a:spcPct val="30000"/>
              </a:spcAft>
              <a:buFontTx/>
              <a:buChar char="•"/>
              <a:tabLst>
                <a:tab pos="63500" algn="l"/>
                <a:tab pos="800100" algn="l"/>
              </a:tabLst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Quarterly safety meetings</a:t>
            </a:r>
          </a:p>
          <a:p>
            <a:pPr marL="800100" lvl="1" indent="-342900" algn="l">
              <a:spcBef>
                <a:spcPct val="15000"/>
              </a:spcBef>
              <a:spcAft>
                <a:spcPct val="30000"/>
              </a:spcAft>
              <a:buFontTx/>
              <a:buChar char="•"/>
              <a:tabLst>
                <a:tab pos="63500" algn="l"/>
                <a:tab pos="800100" algn="l"/>
              </a:tabLst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All PPE (Personal Protective Equipment) inspected and updated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0" y="16002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4075" indent="-503238">
              <a:spcBef>
                <a:spcPct val="50000"/>
              </a:spcBef>
              <a:tabLst>
                <a:tab pos="1371600" algn="l"/>
              </a:tabLst>
            </a:pPr>
            <a:endParaRPr lang="en-US" sz="2800" b="1"/>
          </a:p>
        </p:txBody>
      </p:sp>
      <p:sp>
        <p:nvSpPr>
          <p:cNvPr id="8" name="Freeform 7"/>
          <p:cNvSpPr/>
          <p:nvPr/>
        </p:nvSpPr>
        <p:spPr bwMode="auto">
          <a:xfrm flipV="1">
            <a:off x="0" y="0"/>
            <a:ext cx="9144000" cy="1600200"/>
          </a:xfrm>
          <a:custGeom>
            <a:avLst/>
            <a:gdLst>
              <a:gd name="connsiteX0" fmla="*/ 88900 w 9220200"/>
              <a:gd name="connsiteY0" fmla="*/ 279400 h 1612900"/>
              <a:gd name="connsiteX1" fmla="*/ 1587500 w 9220200"/>
              <a:gd name="connsiteY1" fmla="*/ 533400 h 1612900"/>
              <a:gd name="connsiteX2" fmla="*/ 4673600 w 9220200"/>
              <a:gd name="connsiteY2" fmla="*/ 203200 h 1612900"/>
              <a:gd name="connsiteX3" fmla="*/ 6121400 w 9220200"/>
              <a:gd name="connsiteY3" fmla="*/ 0 h 1612900"/>
              <a:gd name="connsiteX4" fmla="*/ 7188200 w 9220200"/>
              <a:gd name="connsiteY4" fmla="*/ 63500 h 1612900"/>
              <a:gd name="connsiteX5" fmla="*/ 8305800 w 9220200"/>
              <a:gd name="connsiteY5" fmla="*/ 317500 h 1612900"/>
              <a:gd name="connsiteX6" fmla="*/ 8763000 w 9220200"/>
              <a:gd name="connsiteY6" fmla="*/ 330200 h 1612900"/>
              <a:gd name="connsiteX7" fmla="*/ 9220200 w 9220200"/>
              <a:gd name="connsiteY7" fmla="*/ 292100 h 1612900"/>
              <a:gd name="connsiteX8" fmla="*/ 9207500 w 9220200"/>
              <a:gd name="connsiteY8" fmla="*/ 1612900 h 1612900"/>
              <a:gd name="connsiteX9" fmla="*/ 0 w 9220200"/>
              <a:gd name="connsiteY9" fmla="*/ 1574800 h 1612900"/>
              <a:gd name="connsiteX10" fmla="*/ 12700 w 9220200"/>
              <a:gd name="connsiteY10" fmla="*/ 254000 h 1612900"/>
              <a:gd name="connsiteX11" fmla="*/ 88900 w 9220200"/>
              <a:gd name="connsiteY11" fmla="*/ 279400 h 1612900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304800 w 9525000"/>
              <a:gd name="connsiteY9" fmla="*/ 157480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393700 w 9525000"/>
              <a:gd name="connsiteY0" fmla="*/ 279400 h 1854835"/>
              <a:gd name="connsiteX1" fmla="*/ 1892300 w 9525000"/>
              <a:gd name="connsiteY1" fmla="*/ 533400 h 1854835"/>
              <a:gd name="connsiteX2" fmla="*/ 4978400 w 9525000"/>
              <a:gd name="connsiteY2" fmla="*/ 203200 h 1854835"/>
              <a:gd name="connsiteX3" fmla="*/ 6426200 w 9525000"/>
              <a:gd name="connsiteY3" fmla="*/ 0 h 1854835"/>
              <a:gd name="connsiteX4" fmla="*/ 7493000 w 9525000"/>
              <a:gd name="connsiteY4" fmla="*/ 63500 h 1854835"/>
              <a:gd name="connsiteX5" fmla="*/ 8610600 w 9525000"/>
              <a:gd name="connsiteY5" fmla="*/ 317500 h 1854835"/>
              <a:gd name="connsiteX6" fmla="*/ 9067800 w 9525000"/>
              <a:gd name="connsiteY6" fmla="*/ 330200 h 1854835"/>
              <a:gd name="connsiteX7" fmla="*/ 9525000 w 9525000"/>
              <a:gd name="connsiteY7" fmla="*/ 292100 h 1854835"/>
              <a:gd name="connsiteX8" fmla="*/ 9512300 w 9525000"/>
              <a:gd name="connsiteY8" fmla="*/ 1612900 h 1854835"/>
              <a:gd name="connsiteX9" fmla="*/ 0 w 9525000"/>
              <a:gd name="connsiteY9" fmla="*/ 1854835 h 1854835"/>
              <a:gd name="connsiteX10" fmla="*/ 0 w 9525000"/>
              <a:gd name="connsiteY10" fmla="*/ 241935 h 1854835"/>
              <a:gd name="connsiteX11" fmla="*/ 393700 w 9525000"/>
              <a:gd name="connsiteY11" fmla="*/ 279400 h 1854835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762000 w 9525000"/>
              <a:gd name="connsiteY9" fmla="*/ 129032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304800 w 9525000"/>
              <a:gd name="connsiteY9" fmla="*/ 145161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88900 w 9220200"/>
              <a:gd name="connsiteY0" fmla="*/ 279400 h 1612900"/>
              <a:gd name="connsiteX1" fmla="*/ 1587500 w 9220200"/>
              <a:gd name="connsiteY1" fmla="*/ 533400 h 1612900"/>
              <a:gd name="connsiteX2" fmla="*/ 4673600 w 9220200"/>
              <a:gd name="connsiteY2" fmla="*/ 203200 h 1612900"/>
              <a:gd name="connsiteX3" fmla="*/ 6121400 w 9220200"/>
              <a:gd name="connsiteY3" fmla="*/ 0 h 1612900"/>
              <a:gd name="connsiteX4" fmla="*/ 7188200 w 9220200"/>
              <a:gd name="connsiteY4" fmla="*/ 63500 h 1612900"/>
              <a:gd name="connsiteX5" fmla="*/ 8305800 w 9220200"/>
              <a:gd name="connsiteY5" fmla="*/ 317500 h 1612900"/>
              <a:gd name="connsiteX6" fmla="*/ 8763000 w 9220200"/>
              <a:gd name="connsiteY6" fmla="*/ 330200 h 1612900"/>
              <a:gd name="connsiteX7" fmla="*/ 9220200 w 9220200"/>
              <a:gd name="connsiteY7" fmla="*/ 292100 h 1612900"/>
              <a:gd name="connsiteX8" fmla="*/ 9207500 w 9220200"/>
              <a:gd name="connsiteY8" fmla="*/ 1612900 h 1612900"/>
              <a:gd name="connsiteX9" fmla="*/ 0 w 9220200"/>
              <a:gd name="connsiteY9" fmla="*/ 1451610 h 1612900"/>
              <a:gd name="connsiteX10" fmla="*/ 0 w 9220200"/>
              <a:gd name="connsiteY10" fmla="*/ 322580 h 1612900"/>
              <a:gd name="connsiteX11" fmla="*/ 88900 w 9220200"/>
              <a:gd name="connsiteY11" fmla="*/ 279400 h 1612900"/>
              <a:gd name="connsiteX0" fmla="*/ 88900 w 9220200"/>
              <a:gd name="connsiteY0" fmla="*/ 279400 h 1451610"/>
              <a:gd name="connsiteX1" fmla="*/ 1587500 w 9220200"/>
              <a:gd name="connsiteY1" fmla="*/ 533400 h 1451610"/>
              <a:gd name="connsiteX2" fmla="*/ 4673600 w 9220200"/>
              <a:gd name="connsiteY2" fmla="*/ 203200 h 1451610"/>
              <a:gd name="connsiteX3" fmla="*/ 6121400 w 9220200"/>
              <a:gd name="connsiteY3" fmla="*/ 0 h 1451610"/>
              <a:gd name="connsiteX4" fmla="*/ 7188200 w 9220200"/>
              <a:gd name="connsiteY4" fmla="*/ 63500 h 1451610"/>
              <a:gd name="connsiteX5" fmla="*/ 8305800 w 9220200"/>
              <a:gd name="connsiteY5" fmla="*/ 317500 h 1451610"/>
              <a:gd name="connsiteX6" fmla="*/ 8763000 w 9220200"/>
              <a:gd name="connsiteY6" fmla="*/ 330200 h 1451610"/>
              <a:gd name="connsiteX7" fmla="*/ 9220200 w 9220200"/>
              <a:gd name="connsiteY7" fmla="*/ 292100 h 1451610"/>
              <a:gd name="connsiteX8" fmla="*/ 8839200 w 9220200"/>
              <a:gd name="connsiteY8" fmla="*/ 1129030 h 1451610"/>
              <a:gd name="connsiteX9" fmla="*/ 0 w 9220200"/>
              <a:gd name="connsiteY9" fmla="*/ 1451610 h 1451610"/>
              <a:gd name="connsiteX10" fmla="*/ 0 w 9220200"/>
              <a:gd name="connsiteY10" fmla="*/ 322580 h 1451610"/>
              <a:gd name="connsiteX11" fmla="*/ 88900 w 9220200"/>
              <a:gd name="connsiteY11" fmla="*/ 279400 h 1451610"/>
              <a:gd name="connsiteX0" fmla="*/ 88900 w 9220200"/>
              <a:gd name="connsiteY0" fmla="*/ 279400 h 1451610"/>
              <a:gd name="connsiteX1" fmla="*/ 1587500 w 9220200"/>
              <a:gd name="connsiteY1" fmla="*/ 533400 h 1451610"/>
              <a:gd name="connsiteX2" fmla="*/ 4673600 w 9220200"/>
              <a:gd name="connsiteY2" fmla="*/ 203200 h 1451610"/>
              <a:gd name="connsiteX3" fmla="*/ 6121400 w 9220200"/>
              <a:gd name="connsiteY3" fmla="*/ 0 h 1451610"/>
              <a:gd name="connsiteX4" fmla="*/ 7188200 w 9220200"/>
              <a:gd name="connsiteY4" fmla="*/ 63500 h 1451610"/>
              <a:gd name="connsiteX5" fmla="*/ 8305800 w 9220200"/>
              <a:gd name="connsiteY5" fmla="*/ 317500 h 1451610"/>
              <a:gd name="connsiteX6" fmla="*/ 8763000 w 9220200"/>
              <a:gd name="connsiteY6" fmla="*/ 330200 h 1451610"/>
              <a:gd name="connsiteX7" fmla="*/ 9220200 w 9220200"/>
              <a:gd name="connsiteY7" fmla="*/ 292100 h 1451610"/>
              <a:gd name="connsiteX8" fmla="*/ 9144000 w 9220200"/>
              <a:gd name="connsiteY8" fmla="*/ 1451610 h 1451610"/>
              <a:gd name="connsiteX9" fmla="*/ 0 w 9220200"/>
              <a:gd name="connsiteY9" fmla="*/ 1451610 h 1451610"/>
              <a:gd name="connsiteX10" fmla="*/ 0 w 9220200"/>
              <a:gd name="connsiteY10" fmla="*/ 322580 h 1451610"/>
              <a:gd name="connsiteX11" fmla="*/ 88900 w 92202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30200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403225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828800 w 9144000"/>
              <a:gd name="connsiteY1" fmla="*/ 69124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828800 w 9144000"/>
              <a:gd name="connsiteY1" fmla="*/ 69124 h 1451610"/>
              <a:gd name="connsiteX2" fmla="*/ 6096000 w 9144000"/>
              <a:gd name="connsiteY2" fmla="*/ 552994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15900 h 1388110"/>
              <a:gd name="connsiteX1" fmla="*/ 1828800 w 9144000"/>
              <a:gd name="connsiteY1" fmla="*/ 5624 h 1388110"/>
              <a:gd name="connsiteX2" fmla="*/ 6096000 w 9144000"/>
              <a:gd name="connsiteY2" fmla="*/ 489494 h 1388110"/>
              <a:gd name="connsiteX3" fmla="*/ 7162800 w 9144000"/>
              <a:gd name="connsiteY3" fmla="*/ 420370 h 1388110"/>
              <a:gd name="connsiteX4" fmla="*/ 7188200 w 9144000"/>
              <a:gd name="connsiteY4" fmla="*/ 0 h 1388110"/>
              <a:gd name="connsiteX5" fmla="*/ 8305800 w 9144000"/>
              <a:gd name="connsiteY5" fmla="*/ 254000 h 1388110"/>
              <a:gd name="connsiteX6" fmla="*/ 8763000 w 9144000"/>
              <a:gd name="connsiteY6" fmla="*/ 259080 h 1388110"/>
              <a:gd name="connsiteX7" fmla="*/ 9144000 w 9144000"/>
              <a:gd name="connsiteY7" fmla="*/ 212997 h 1388110"/>
              <a:gd name="connsiteX8" fmla="*/ 9144000 w 9144000"/>
              <a:gd name="connsiteY8" fmla="*/ 1388110 h 1388110"/>
              <a:gd name="connsiteX9" fmla="*/ 0 w 9144000"/>
              <a:gd name="connsiteY9" fmla="*/ 1388110 h 1388110"/>
              <a:gd name="connsiteX10" fmla="*/ 0 w 9144000"/>
              <a:gd name="connsiteY10" fmla="*/ 259080 h 1388110"/>
              <a:gd name="connsiteX11" fmla="*/ 88900 w 9144000"/>
              <a:gd name="connsiteY11" fmla="*/ 215900 h 1388110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483870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53456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483870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69124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533400 w 9144000"/>
              <a:gd name="connsiteY0" fmla="*/ 0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69124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533400 w 9144000"/>
              <a:gd name="connsiteY11" fmla="*/ 0 h 1382486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096000 w 9144000"/>
              <a:gd name="connsiteY2" fmla="*/ 414746 h 1451610"/>
              <a:gd name="connsiteX3" fmla="*/ 7162800 w 9144000"/>
              <a:gd name="connsiteY3" fmla="*/ 345621 h 1451610"/>
              <a:gd name="connsiteX4" fmla="*/ 7772400 w 9144000"/>
              <a:gd name="connsiteY4" fmla="*/ 276497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7772400 w 9144000"/>
              <a:gd name="connsiteY4" fmla="*/ 276497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276497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276497 h 1451610"/>
              <a:gd name="connsiteX7" fmla="*/ 9144000 w 9144000"/>
              <a:gd name="connsiteY7" fmla="*/ 207373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1451610">
                <a:moveTo>
                  <a:pt x="533400" y="69124"/>
                </a:moveTo>
                <a:lnTo>
                  <a:pt x="3505200" y="0"/>
                </a:lnTo>
                <a:lnTo>
                  <a:pt x="6858000" y="276497"/>
                </a:lnTo>
                <a:lnTo>
                  <a:pt x="7162800" y="345621"/>
                </a:lnTo>
                <a:lnTo>
                  <a:pt x="8001000" y="345621"/>
                </a:lnTo>
                <a:cubicBezTo>
                  <a:pt x="8102600" y="299538"/>
                  <a:pt x="8318500" y="288018"/>
                  <a:pt x="8458200" y="276497"/>
                </a:cubicBezTo>
                <a:cubicBezTo>
                  <a:pt x="8597900" y="264976"/>
                  <a:pt x="8661400" y="299539"/>
                  <a:pt x="8839200" y="276497"/>
                </a:cubicBezTo>
                <a:lnTo>
                  <a:pt x="9144000" y="207373"/>
                </a:lnTo>
                <a:lnTo>
                  <a:pt x="9144000" y="1451610"/>
                </a:lnTo>
                <a:lnTo>
                  <a:pt x="0" y="1451610"/>
                </a:lnTo>
                <a:lnTo>
                  <a:pt x="0" y="322580"/>
                </a:lnTo>
                <a:lnTo>
                  <a:pt x="533400" y="69124"/>
                </a:lnTo>
                <a:close/>
              </a:path>
            </a:pathLst>
          </a:custGeom>
          <a:solidFill>
            <a:srgbClr val="3D87A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" name="Picture 2" descr="C:\Users\krjacobs\Desktop\Noel Projs\2012-1116_BoardMtng\ribbon1.png"/>
          <p:cNvPicPr>
            <a:picLocks noChangeAspect="1" noChangeArrowheads="1"/>
          </p:cNvPicPr>
          <p:nvPr/>
        </p:nvPicPr>
        <p:blipFill>
          <a:blip r:embed="rId3" cstate="print"/>
          <a:srcRect l="2350" r="19110"/>
          <a:stretch>
            <a:fillRect/>
          </a:stretch>
        </p:blipFill>
        <p:spPr bwMode="auto">
          <a:xfrm>
            <a:off x="0" y="990600"/>
            <a:ext cx="91440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52400" y="6438900"/>
            <a:ext cx="23622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spc="300" dirty="0">
                <a:solidFill>
                  <a:schemeClr val="bg1"/>
                </a:solidFill>
                <a:latin typeface="+mn-lt"/>
              </a:rPr>
              <a:t>CALIFORNIA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6443663"/>
            <a:ext cx="4114800" cy="261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100" spc="300" dirty="0">
                <a:latin typeface="+mn-lt"/>
              </a:rPr>
              <a:t>DEPARTMENT OF WATER RESOURCES</a:t>
            </a:r>
          </a:p>
        </p:txBody>
      </p:sp>
      <p:pic>
        <p:nvPicPr>
          <p:cNvPr id="12" name="Picture 11" descr="C:\Users\krjacobs\Desktop\Noel Projs\2012-1116_BoardMtng\FloodSAFE-logo_cropped2.png"/>
          <p:cNvPicPr>
            <a:picLocks noChangeAspect="1" noChangeArrowheads="1"/>
          </p:cNvPicPr>
          <p:nvPr/>
        </p:nvPicPr>
        <p:blipFill>
          <a:blip r:embed="rId4" cstate="print"/>
          <a:srcRect t="16849"/>
          <a:stretch>
            <a:fillRect/>
          </a:stretch>
        </p:blipFill>
        <p:spPr bwMode="auto">
          <a:xfrm>
            <a:off x="228600" y="6019800"/>
            <a:ext cx="2209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1"/>
          <p:cNvCxnSpPr>
            <a:cxnSpLocks noChangeShapeType="1"/>
          </p:cNvCxnSpPr>
          <p:nvPr/>
        </p:nvCxnSpPr>
        <p:spPr bwMode="auto">
          <a:xfrm>
            <a:off x="228600" y="6396038"/>
            <a:ext cx="86106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18" name="Picture 6" descr="C:\Users\krjacobs\Desktop\Noel Projs\2012-1116_BoardMtng\480px-Seal_of_the_California_Department_of_Water_Resources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52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371600" y="152400"/>
            <a:ext cx="723900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400" b="1" dirty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Sacramento River </a:t>
            </a:r>
            <a:r>
              <a:rPr lang="en-US" sz="3400" b="1" dirty="0" smtClean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Flood Control System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71600" y="609600"/>
            <a:ext cx="7239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i="1" dirty="0" smtClean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Flood Season Preparation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krjacobs\Desktop\Noel Projs\2012-1116_BoardMtng\Photos\129.jpg"/>
          <p:cNvPicPr>
            <a:picLocks noChangeAspect="1" noChangeArrowheads="1"/>
          </p:cNvPicPr>
          <p:nvPr/>
        </p:nvPicPr>
        <p:blipFill>
          <a:blip r:embed="rId2" cstate="print"/>
          <a:srcRect l="49138" b="2254"/>
          <a:stretch>
            <a:fillRect/>
          </a:stretch>
        </p:blipFill>
        <p:spPr bwMode="auto">
          <a:xfrm>
            <a:off x="0" y="533400"/>
            <a:ext cx="4936353" cy="6324600"/>
          </a:xfrm>
          <a:prstGeom prst="rect">
            <a:avLst/>
          </a:prstGeom>
          <a:noFill/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0" y="16002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4075" indent="-503238">
              <a:spcBef>
                <a:spcPct val="50000"/>
              </a:spcBef>
              <a:tabLst>
                <a:tab pos="1371600" algn="l"/>
              </a:tabLst>
            </a:pPr>
            <a:endParaRPr lang="en-US" sz="2800" b="1"/>
          </a:p>
        </p:txBody>
      </p:sp>
      <p:sp>
        <p:nvSpPr>
          <p:cNvPr id="6" name="Freeform 5"/>
          <p:cNvSpPr/>
          <p:nvPr/>
        </p:nvSpPr>
        <p:spPr bwMode="auto">
          <a:xfrm flipV="1">
            <a:off x="0" y="0"/>
            <a:ext cx="9144000" cy="1600200"/>
          </a:xfrm>
          <a:custGeom>
            <a:avLst/>
            <a:gdLst>
              <a:gd name="connsiteX0" fmla="*/ 88900 w 9220200"/>
              <a:gd name="connsiteY0" fmla="*/ 279400 h 1612900"/>
              <a:gd name="connsiteX1" fmla="*/ 1587500 w 9220200"/>
              <a:gd name="connsiteY1" fmla="*/ 533400 h 1612900"/>
              <a:gd name="connsiteX2" fmla="*/ 4673600 w 9220200"/>
              <a:gd name="connsiteY2" fmla="*/ 203200 h 1612900"/>
              <a:gd name="connsiteX3" fmla="*/ 6121400 w 9220200"/>
              <a:gd name="connsiteY3" fmla="*/ 0 h 1612900"/>
              <a:gd name="connsiteX4" fmla="*/ 7188200 w 9220200"/>
              <a:gd name="connsiteY4" fmla="*/ 63500 h 1612900"/>
              <a:gd name="connsiteX5" fmla="*/ 8305800 w 9220200"/>
              <a:gd name="connsiteY5" fmla="*/ 317500 h 1612900"/>
              <a:gd name="connsiteX6" fmla="*/ 8763000 w 9220200"/>
              <a:gd name="connsiteY6" fmla="*/ 330200 h 1612900"/>
              <a:gd name="connsiteX7" fmla="*/ 9220200 w 9220200"/>
              <a:gd name="connsiteY7" fmla="*/ 292100 h 1612900"/>
              <a:gd name="connsiteX8" fmla="*/ 9207500 w 9220200"/>
              <a:gd name="connsiteY8" fmla="*/ 1612900 h 1612900"/>
              <a:gd name="connsiteX9" fmla="*/ 0 w 9220200"/>
              <a:gd name="connsiteY9" fmla="*/ 1574800 h 1612900"/>
              <a:gd name="connsiteX10" fmla="*/ 12700 w 9220200"/>
              <a:gd name="connsiteY10" fmla="*/ 254000 h 1612900"/>
              <a:gd name="connsiteX11" fmla="*/ 88900 w 9220200"/>
              <a:gd name="connsiteY11" fmla="*/ 279400 h 1612900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304800 w 9525000"/>
              <a:gd name="connsiteY9" fmla="*/ 157480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393700 w 9525000"/>
              <a:gd name="connsiteY0" fmla="*/ 279400 h 1854835"/>
              <a:gd name="connsiteX1" fmla="*/ 1892300 w 9525000"/>
              <a:gd name="connsiteY1" fmla="*/ 533400 h 1854835"/>
              <a:gd name="connsiteX2" fmla="*/ 4978400 w 9525000"/>
              <a:gd name="connsiteY2" fmla="*/ 203200 h 1854835"/>
              <a:gd name="connsiteX3" fmla="*/ 6426200 w 9525000"/>
              <a:gd name="connsiteY3" fmla="*/ 0 h 1854835"/>
              <a:gd name="connsiteX4" fmla="*/ 7493000 w 9525000"/>
              <a:gd name="connsiteY4" fmla="*/ 63500 h 1854835"/>
              <a:gd name="connsiteX5" fmla="*/ 8610600 w 9525000"/>
              <a:gd name="connsiteY5" fmla="*/ 317500 h 1854835"/>
              <a:gd name="connsiteX6" fmla="*/ 9067800 w 9525000"/>
              <a:gd name="connsiteY6" fmla="*/ 330200 h 1854835"/>
              <a:gd name="connsiteX7" fmla="*/ 9525000 w 9525000"/>
              <a:gd name="connsiteY7" fmla="*/ 292100 h 1854835"/>
              <a:gd name="connsiteX8" fmla="*/ 9512300 w 9525000"/>
              <a:gd name="connsiteY8" fmla="*/ 1612900 h 1854835"/>
              <a:gd name="connsiteX9" fmla="*/ 0 w 9525000"/>
              <a:gd name="connsiteY9" fmla="*/ 1854835 h 1854835"/>
              <a:gd name="connsiteX10" fmla="*/ 0 w 9525000"/>
              <a:gd name="connsiteY10" fmla="*/ 241935 h 1854835"/>
              <a:gd name="connsiteX11" fmla="*/ 393700 w 9525000"/>
              <a:gd name="connsiteY11" fmla="*/ 279400 h 1854835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762000 w 9525000"/>
              <a:gd name="connsiteY9" fmla="*/ 129032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304800 w 9525000"/>
              <a:gd name="connsiteY9" fmla="*/ 145161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88900 w 9220200"/>
              <a:gd name="connsiteY0" fmla="*/ 279400 h 1612900"/>
              <a:gd name="connsiteX1" fmla="*/ 1587500 w 9220200"/>
              <a:gd name="connsiteY1" fmla="*/ 533400 h 1612900"/>
              <a:gd name="connsiteX2" fmla="*/ 4673600 w 9220200"/>
              <a:gd name="connsiteY2" fmla="*/ 203200 h 1612900"/>
              <a:gd name="connsiteX3" fmla="*/ 6121400 w 9220200"/>
              <a:gd name="connsiteY3" fmla="*/ 0 h 1612900"/>
              <a:gd name="connsiteX4" fmla="*/ 7188200 w 9220200"/>
              <a:gd name="connsiteY4" fmla="*/ 63500 h 1612900"/>
              <a:gd name="connsiteX5" fmla="*/ 8305800 w 9220200"/>
              <a:gd name="connsiteY5" fmla="*/ 317500 h 1612900"/>
              <a:gd name="connsiteX6" fmla="*/ 8763000 w 9220200"/>
              <a:gd name="connsiteY6" fmla="*/ 330200 h 1612900"/>
              <a:gd name="connsiteX7" fmla="*/ 9220200 w 9220200"/>
              <a:gd name="connsiteY7" fmla="*/ 292100 h 1612900"/>
              <a:gd name="connsiteX8" fmla="*/ 9207500 w 9220200"/>
              <a:gd name="connsiteY8" fmla="*/ 1612900 h 1612900"/>
              <a:gd name="connsiteX9" fmla="*/ 0 w 9220200"/>
              <a:gd name="connsiteY9" fmla="*/ 1451610 h 1612900"/>
              <a:gd name="connsiteX10" fmla="*/ 0 w 9220200"/>
              <a:gd name="connsiteY10" fmla="*/ 322580 h 1612900"/>
              <a:gd name="connsiteX11" fmla="*/ 88900 w 9220200"/>
              <a:gd name="connsiteY11" fmla="*/ 279400 h 1612900"/>
              <a:gd name="connsiteX0" fmla="*/ 88900 w 9220200"/>
              <a:gd name="connsiteY0" fmla="*/ 279400 h 1451610"/>
              <a:gd name="connsiteX1" fmla="*/ 1587500 w 9220200"/>
              <a:gd name="connsiteY1" fmla="*/ 533400 h 1451610"/>
              <a:gd name="connsiteX2" fmla="*/ 4673600 w 9220200"/>
              <a:gd name="connsiteY2" fmla="*/ 203200 h 1451610"/>
              <a:gd name="connsiteX3" fmla="*/ 6121400 w 9220200"/>
              <a:gd name="connsiteY3" fmla="*/ 0 h 1451610"/>
              <a:gd name="connsiteX4" fmla="*/ 7188200 w 9220200"/>
              <a:gd name="connsiteY4" fmla="*/ 63500 h 1451610"/>
              <a:gd name="connsiteX5" fmla="*/ 8305800 w 9220200"/>
              <a:gd name="connsiteY5" fmla="*/ 317500 h 1451610"/>
              <a:gd name="connsiteX6" fmla="*/ 8763000 w 9220200"/>
              <a:gd name="connsiteY6" fmla="*/ 330200 h 1451610"/>
              <a:gd name="connsiteX7" fmla="*/ 9220200 w 9220200"/>
              <a:gd name="connsiteY7" fmla="*/ 292100 h 1451610"/>
              <a:gd name="connsiteX8" fmla="*/ 8839200 w 9220200"/>
              <a:gd name="connsiteY8" fmla="*/ 1129030 h 1451610"/>
              <a:gd name="connsiteX9" fmla="*/ 0 w 9220200"/>
              <a:gd name="connsiteY9" fmla="*/ 1451610 h 1451610"/>
              <a:gd name="connsiteX10" fmla="*/ 0 w 9220200"/>
              <a:gd name="connsiteY10" fmla="*/ 322580 h 1451610"/>
              <a:gd name="connsiteX11" fmla="*/ 88900 w 9220200"/>
              <a:gd name="connsiteY11" fmla="*/ 279400 h 1451610"/>
              <a:gd name="connsiteX0" fmla="*/ 88900 w 9220200"/>
              <a:gd name="connsiteY0" fmla="*/ 279400 h 1451610"/>
              <a:gd name="connsiteX1" fmla="*/ 1587500 w 9220200"/>
              <a:gd name="connsiteY1" fmla="*/ 533400 h 1451610"/>
              <a:gd name="connsiteX2" fmla="*/ 4673600 w 9220200"/>
              <a:gd name="connsiteY2" fmla="*/ 203200 h 1451610"/>
              <a:gd name="connsiteX3" fmla="*/ 6121400 w 9220200"/>
              <a:gd name="connsiteY3" fmla="*/ 0 h 1451610"/>
              <a:gd name="connsiteX4" fmla="*/ 7188200 w 9220200"/>
              <a:gd name="connsiteY4" fmla="*/ 63500 h 1451610"/>
              <a:gd name="connsiteX5" fmla="*/ 8305800 w 9220200"/>
              <a:gd name="connsiteY5" fmla="*/ 317500 h 1451610"/>
              <a:gd name="connsiteX6" fmla="*/ 8763000 w 9220200"/>
              <a:gd name="connsiteY6" fmla="*/ 330200 h 1451610"/>
              <a:gd name="connsiteX7" fmla="*/ 9220200 w 9220200"/>
              <a:gd name="connsiteY7" fmla="*/ 292100 h 1451610"/>
              <a:gd name="connsiteX8" fmla="*/ 9144000 w 9220200"/>
              <a:gd name="connsiteY8" fmla="*/ 1451610 h 1451610"/>
              <a:gd name="connsiteX9" fmla="*/ 0 w 9220200"/>
              <a:gd name="connsiteY9" fmla="*/ 1451610 h 1451610"/>
              <a:gd name="connsiteX10" fmla="*/ 0 w 9220200"/>
              <a:gd name="connsiteY10" fmla="*/ 322580 h 1451610"/>
              <a:gd name="connsiteX11" fmla="*/ 88900 w 92202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30200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403225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828800 w 9144000"/>
              <a:gd name="connsiteY1" fmla="*/ 69124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828800 w 9144000"/>
              <a:gd name="connsiteY1" fmla="*/ 69124 h 1451610"/>
              <a:gd name="connsiteX2" fmla="*/ 6096000 w 9144000"/>
              <a:gd name="connsiteY2" fmla="*/ 552994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15900 h 1388110"/>
              <a:gd name="connsiteX1" fmla="*/ 1828800 w 9144000"/>
              <a:gd name="connsiteY1" fmla="*/ 5624 h 1388110"/>
              <a:gd name="connsiteX2" fmla="*/ 6096000 w 9144000"/>
              <a:gd name="connsiteY2" fmla="*/ 489494 h 1388110"/>
              <a:gd name="connsiteX3" fmla="*/ 7162800 w 9144000"/>
              <a:gd name="connsiteY3" fmla="*/ 420370 h 1388110"/>
              <a:gd name="connsiteX4" fmla="*/ 7188200 w 9144000"/>
              <a:gd name="connsiteY4" fmla="*/ 0 h 1388110"/>
              <a:gd name="connsiteX5" fmla="*/ 8305800 w 9144000"/>
              <a:gd name="connsiteY5" fmla="*/ 254000 h 1388110"/>
              <a:gd name="connsiteX6" fmla="*/ 8763000 w 9144000"/>
              <a:gd name="connsiteY6" fmla="*/ 259080 h 1388110"/>
              <a:gd name="connsiteX7" fmla="*/ 9144000 w 9144000"/>
              <a:gd name="connsiteY7" fmla="*/ 212997 h 1388110"/>
              <a:gd name="connsiteX8" fmla="*/ 9144000 w 9144000"/>
              <a:gd name="connsiteY8" fmla="*/ 1388110 h 1388110"/>
              <a:gd name="connsiteX9" fmla="*/ 0 w 9144000"/>
              <a:gd name="connsiteY9" fmla="*/ 1388110 h 1388110"/>
              <a:gd name="connsiteX10" fmla="*/ 0 w 9144000"/>
              <a:gd name="connsiteY10" fmla="*/ 259080 h 1388110"/>
              <a:gd name="connsiteX11" fmla="*/ 88900 w 9144000"/>
              <a:gd name="connsiteY11" fmla="*/ 215900 h 1388110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483870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53456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483870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69124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533400 w 9144000"/>
              <a:gd name="connsiteY0" fmla="*/ 0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69124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533400 w 9144000"/>
              <a:gd name="connsiteY11" fmla="*/ 0 h 1382486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096000 w 9144000"/>
              <a:gd name="connsiteY2" fmla="*/ 414746 h 1451610"/>
              <a:gd name="connsiteX3" fmla="*/ 7162800 w 9144000"/>
              <a:gd name="connsiteY3" fmla="*/ 345621 h 1451610"/>
              <a:gd name="connsiteX4" fmla="*/ 7772400 w 9144000"/>
              <a:gd name="connsiteY4" fmla="*/ 276497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7772400 w 9144000"/>
              <a:gd name="connsiteY4" fmla="*/ 276497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276497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276497 h 1451610"/>
              <a:gd name="connsiteX7" fmla="*/ 9144000 w 9144000"/>
              <a:gd name="connsiteY7" fmla="*/ 207373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1451610">
                <a:moveTo>
                  <a:pt x="533400" y="69124"/>
                </a:moveTo>
                <a:lnTo>
                  <a:pt x="3505200" y="0"/>
                </a:lnTo>
                <a:lnTo>
                  <a:pt x="6858000" y="276497"/>
                </a:lnTo>
                <a:lnTo>
                  <a:pt x="7162800" y="345621"/>
                </a:lnTo>
                <a:lnTo>
                  <a:pt x="8001000" y="345621"/>
                </a:lnTo>
                <a:cubicBezTo>
                  <a:pt x="8102600" y="299538"/>
                  <a:pt x="8318500" y="288018"/>
                  <a:pt x="8458200" y="276497"/>
                </a:cubicBezTo>
                <a:cubicBezTo>
                  <a:pt x="8597900" y="264976"/>
                  <a:pt x="8661400" y="299539"/>
                  <a:pt x="8839200" y="276497"/>
                </a:cubicBezTo>
                <a:lnTo>
                  <a:pt x="9144000" y="207373"/>
                </a:lnTo>
                <a:lnTo>
                  <a:pt x="9144000" y="1451610"/>
                </a:lnTo>
                <a:lnTo>
                  <a:pt x="0" y="1451610"/>
                </a:lnTo>
                <a:lnTo>
                  <a:pt x="0" y="322580"/>
                </a:lnTo>
                <a:lnTo>
                  <a:pt x="533400" y="69124"/>
                </a:lnTo>
                <a:close/>
              </a:path>
            </a:pathLst>
          </a:custGeom>
          <a:solidFill>
            <a:srgbClr val="3D87A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Picture 2" descr="C:\Users\krjacobs\Desktop\Noel Projs\2012-1116_BoardMtng\ribbon1.png"/>
          <p:cNvPicPr>
            <a:picLocks noChangeAspect="1" noChangeArrowheads="1"/>
          </p:cNvPicPr>
          <p:nvPr/>
        </p:nvPicPr>
        <p:blipFill>
          <a:blip r:embed="rId3" cstate="print"/>
          <a:srcRect l="2350" r="19110"/>
          <a:stretch>
            <a:fillRect/>
          </a:stretch>
        </p:blipFill>
        <p:spPr bwMode="auto">
          <a:xfrm>
            <a:off x="0" y="990600"/>
            <a:ext cx="91440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52400" y="6438900"/>
            <a:ext cx="23622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spc="300" dirty="0">
                <a:latin typeface="+mn-lt"/>
              </a:rPr>
              <a:t>CALIFORNIA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6443663"/>
            <a:ext cx="4114800" cy="261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100" spc="300" dirty="0">
                <a:latin typeface="+mn-lt"/>
              </a:rPr>
              <a:t>DEPARTMENT OF WATER RESOURCES</a:t>
            </a:r>
          </a:p>
        </p:txBody>
      </p:sp>
      <p:pic>
        <p:nvPicPr>
          <p:cNvPr id="10" name="Picture 11" descr="C:\Users\krjacobs\Desktop\Noel Projs\2012-1116_BoardMtng\FloodSAFE-logo_cropped2.png"/>
          <p:cNvPicPr>
            <a:picLocks noChangeAspect="1" noChangeArrowheads="1"/>
          </p:cNvPicPr>
          <p:nvPr/>
        </p:nvPicPr>
        <p:blipFill>
          <a:blip r:embed="rId4" cstate="print"/>
          <a:srcRect t="16849"/>
          <a:stretch>
            <a:fillRect/>
          </a:stretch>
        </p:blipFill>
        <p:spPr bwMode="auto">
          <a:xfrm>
            <a:off x="228600" y="6019800"/>
            <a:ext cx="2209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1"/>
          <p:cNvCxnSpPr>
            <a:cxnSpLocks noChangeShapeType="1"/>
          </p:cNvCxnSpPr>
          <p:nvPr/>
        </p:nvCxnSpPr>
        <p:spPr bwMode="auto">
          <a:xfrm>
            <a:off x="228600" y="6396038"/>
            <a:ext cx="86106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Rectangle 13"/>
          <p:cNvSpPr/>
          <p:nvPr/>
        </p:nvSpPr>
        <p:spPr>
          <a:xfrm>
            <a:off x="4343400" y="1822775"/>
            <a:ext cx="4572000" cy="3470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l">
              <a:lnSpc>
                <a:spcPct val="80000"/>
              </a:lnSpc>
              <a:spcBef>
                <a:spcPct val="15000"/>
              </a:spcBef>
              <a:spcAft>
                <a:spcPct val="30000"/>
              </a:spcAft>
              <a:tabLst>
                <a:tab pos="1371600" algn="l"/>
              </a:tabLst>
              <a:defRPr/>
            </a:pPr>
            <a:r>
              <a:rPr lang="en-US" sz="2200" b="1" kern="0" dirty="0" smtClean="0">
                <a:latin typeface="Calibri" pitchFamily="34" charset="0"/>
                <a:cs typeface="Calibri" pitchFamily="34" charset="0"/>
              </a:rPr>
              <a:t>Maintenance Yard Operations (Cont.)</a:t>
            </a:r>
          </a:p>
          <a:p>
            <a:pPr marL="342900" indent="-342900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tabLst>
                <a:tab pos="63500" algn="l"/>
                <a:tab pos="800100" algn="l"/>
              </a:tabLst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All yard staff up-to-date on flood season preparedness training</a:t>
            </a:r>
          </a:p>
          <a:p>
            <a:pPr marL="800100" lvl="1" indent="-342900" algn="l">
              <a:spcBef>
                <a:spcPct val="15000"/>
              </a:spcBef>
              <a:spcAft>
                <a:spcPct val="30000"/>
              </a:spcAft>
              <a:buFont typeface="Arial" pitchFamily="34" charset="0"/>
              <a:buChar char="•"/>
              <a:tabLst>
                <a:tab pos="63500" algn="l"/>
                <a:tab pos="800100" algn="l"/>
              </a:tabLst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Flood Operations Center Response</a:t>
            </a:r>
          </a:p>
          <a:p>
            <a:pPr marL="800100" lvl="1" indent="-342900" algn="l">
              <a:spcBef>
                <a:spcPct val="15000"/>
              </a:spcBef>
              <a:spcAft>
                <a:spcPct val="30000"/>
              </a:spcAft>
              <a:buFont typeface="Arial" pitchFamily="34" charset="0"/>
              <a:buChar char="•"/>
              <a:tabLst>
                <a:tab pos="63500" algn="l"/>
                <a:tab pos="800100" algn="l"/>
              </a:tabLst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Flood Fight Methods</a:t>
            </a:r>
          </a:p>
          <a:p>
            <a:pPr marL="800100" lvl="1" indent="-342900" algn="l">
              <a:spcBef>
                <a:spcPct val="15000"/>
              </a:spcBef>
              <a:spcAft>
                <a:spcPct val="30000"/>
              </a:spcAft>
              <a:buFont typeface="Arial" pitchFamily="34" charset="0"/>
              <a:buChar char="•"/>
              <a:tabLst>
                <a:tab pos="63500" algn="l"/>
                <a:tab pos="800100" algn="l"/>
              </a:tabLst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Personnel Safety </a:t>
            </a:r>
          </a:p>
          <a:p>
            <a:pPr marL="800100" lvl="1" indent="-342900" algn="l">
              <a:spcBef>
                <a:spcPct val="15000"/>
              </a:spcBef>
              <a:spcAft>
                <a:spcPct val="30000"/>
              </a:spcAft>
              <a:buFont typeface="Arial" pitchFamily="34" charset="0"/>
              <a:buChar char="•"/>
              <a:tabLst>
                <a:tab pos="63500" algn="l"/>
                <a:tab pos="800100" algn="l"/>
              </a:tabLst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Levee Patrol Logistics</a:t>
            </a:r>
          </a:p>
          <a:p>
            <a:pPr marL="800100" lvl="1" indent="-342900" algn="l">
              <a:spcBef>
                <a:spcPct val="15000"/>
              </a:spcBef>
              <a:spcAft>
                <a:spcPct val="30000"/>
              </a:spcAft>
              <a:buFont typeface="Arial" pitchFamily="34" charset="0"/>
              <a:buChar char="•"/>
              <a:tabLst>
                <a:tab pos="63500" algn="l"/>
                <a:tab pos="800100" algn="l"/>
              </a:tabLst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High-Water Staking</a:t>
            </a:r>
          </a:p>
          <a:p>
            <a:pPr marL="800100" lvl="1" indent="-342900" algn="l">
              <a:spcBef>
                <a:spcPct val="15000"/>
              </a:spcBef>
              <a:spcAft>
                <a:spcPct val="30000"/>
              </a:spcAft>
              <a:buFont typeface="Arial" pitchFamily="34" charset="0"/>
              <a:buChar char="•"/>
              <a:tabLst>
                <a:tab pos="63500" algn="l"/>
                <a:tab pos="800100" algn="l"/>
              </a:tabLst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Event Documentation</a:t>
            </a:r>
          </a:p>
        </p:txBody>
      </p:sp>
      <p:pic>
        <p:nvPicPr>
          <p:cNvPr id="16" name="Picture 6" descr="C:\Users\krjacobs\Desktop\Noel Projs\2012-1116_BoardMtng\480px-Seal_of_the_California_Department_of_Water_Resources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52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371600" y="152400"/>
            <a:ext cx="723900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400" b="1" dirty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Sacramento River </a:t>
            </a:r>
            <a:r>
              <a:rPr lang="en-US" sz="3400" b="1" dirty="0" smtClean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Flood Control System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71600" y="609600"/>
            <a:ext cx="7239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i="1" dirty="0" smtClean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Flood Season Preparation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rjacobs\Desktop\LFRCMP.jpg"/>
          <p:cNvPicPr>
            <a:picLocks noChangeAspect="1" noChangeArrowheads="1"/>
          </p:cNvPicPr>
          <p:nvPr/>
        </p:nvPicPr>
        <p:blipFill>
          <a:blip r:embed="rId3" cstate="print"/>
          <a:srcRect b="13225"/>
          <a:stretch>
            <a:fillRect/>
          </a:stretch>
        </p:blipFill>
        <p:spPr bwMode="auto">
          <a:xfrm>
            <a:off x="0" y="443593"/>
            <a:ext cx="4038600" cy="6414407"/>
          </a:xfrm>
          <a:prstGeom prst="rect">
            <a:avLst/>
          </a:prstGeom>
          <a:noFill/>
        </p:spPr>
      </p:pic>
      <p:sp>
        <p:nvSpPr>
          <p:cNvPr id="7" name="Freeform 6"/>
          <p:cNvSpPr/>
          <p:nvPr/>
        </p:nvSpPr>
        <p:spPr bwMode="auto">
          <a:xfrm flipV="1">
            <a:off x="0" y="0"/>
            <a:ext cx="9144000" cy="1600200"/>
          </a:xfrm>
          <a:custGeom>
            <a:avLst/>
            <a:gdLst>
              <a:gd name="connsiteX0" fmla="*/ 88900 w 9220200"/>
              <a:gd name="connsiteY0" fmla="*/ 279400 h 1612900"/>
              <a:gd name="connsiteX1" fmla="*/ 1587500 w 9220200"/>
              <a:gd name="connsiteY1" fmla="*/ 533400 h 1612900"/>
              <a:gd name="connsiteX2" fmla="*/ 4673600 w 9220200"/>
              <a:gd name="connsiteY2" fmla="*/ 203200 h 1612900"/>
              <a:gd name="connsiteX3" fmla="*/ 6121400 w 9220200"/>
              <a:gd name="connsiteY3" fmla="*/ 0 h 1612900"/>
              <a:gd name="connsiteX4" fmla="*/ 7188200 w 9220200"/>
              <a:gd name="connsiteY4" fmla="*/ 63500 h 1612900"/>
              <a:gd name="connsiteX5" fmla="*/ 8305800 w 9220200"/>
              <a:gd name="connsiteY5" fmla="*/ 317500 h 1612900"/>
              <a:gd name="connsiteX6" fmla="*/ 8763000 w 9220200"/>
              <a:gd name="connsiteY6" fmla="*/ 330200 h 1612900"/>
              <a:gd name="connsiteX7" fmla="*/ 9220200 w 9220200"/>
              <a:gd name="connsiteY7" fmla="*/ 292100 h 1612900"/>
              <a:gd name="connsiteX8" fmla="*/ 9207500 w 9220200"/>
              <a:gd name="connsiteY8" fmla="*/ 1612900 h 1612900"/>
              <a:gd name="connsiteX9" fmla="*/ 0 w 9220200"/>
              <a:gd name="connsiteY9" fmla="*/ 1574800 h 1612900"/>
              <a:gd name="connsiteX10" fmla="*/ 12700 w 9220200"/>
              <a:gd name="connsiteY10" fmla="*/ 254000 h 1612900"/>
              <a:gd name="connsiteX11" fmla="*/ 88900 w 9220200"/>
              <a:gd name="connsiteY11" fmla="*/ 279400 h 1612900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304800 w 9525000"/>
              <a:gd name="connsiteY9" fmla="*/ 157480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393700 w 9525000"/>
              <a:gd name="connsiteY0" fmla="*/ 279400 h 1854835"/>
              <a:gd name="connsiteX1" fmla="*/ 1892300 w 9525000"/>
              <a:gd name="connsiteY1" fmla="*/ 533400 h 1854835"/>
              <a:gd name="connsiteX2" fmla="*/ 4978400 w 9525000"/>
              <a:gd name="connsiteY2" fmla="*/ 203200 h 1854835"/>
              <a:gd name="connsiteX3" fmla="*/ 6426200 w 9525000"/>
              <a:gd name="connsiteY3" fmla="*/ 0 h 1854835"/>
              <a:gd name="connsiteX4" fmla="*/ 7493000 w 9525000"/>
              <a:gd name="connsiteY4" fmla="*/ 63500 h 1854835"/>
              <a:gd name="connsiteX5" fmla="*/ 8610600 w 9525000"/>
              <a:gd name="connsiteY5" fmla="*/ 317500 h 1854835"/>
              <a:gd name="connsiteX6" fmla="*/ 9067800 w 9525000"/>
              <a:gd name="connsiteY6" fmla="*/ 330200 h 1854835"/>
              <a:gd name="connsiteX7" fmla="*/ 9525000 w 9525000"/>
              <a:gd name="connsiteY7" fmla="*/ 292100 h 1854835"/>
              <a:gd name="connsiteX8" fmla="*/ 9512300 w 9525000"/>
              <a:gd name="connsiteY8" fmla="*/ 1612900 h 1854835"/>
              <a:gd name="connsiteX9" fmla="*/ 0 w 9525000"/>
              <a:gd name="connsiteY9" fmla="*/ 1854835 h 1854835"/>
              <a:gd name="connsiteX10" fmla="*/ 0 w 9525000"/>
              <a:gd name="connsiteY10" fmla="*/ 241935 h 1854835"/>
              <a:gd name="connsiteX11" fmla="*/ 393700 w 9525000"/>
              <a:gd name="connsiteY11" fmla="*/ 279400 h 1854835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762000 w 9525000"/>
              <a:gd name="connsiteY9" fmla="*/ 129032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304800 w 9525000"/>
              <a:gd name="connsiteY9" fmla="*/ 145161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88900 w 9220200"/>
              <a:gd name="connsiteY0" fmla="*/ 279400 h 1612900"/>
              <a:gd name="connsiteX1" fmla="*/ 1587500 w 9220200"/>
              <a:gd name="connsiteY1" fmla="*/ 533400 h 1612900"/>
              <a:gd name="connsiteX2" fmla="*/ 4673600 w 9220200"/>
              <a:gd name="connsiteY2" fmla="*/ 203200 h 1612900"/>
              <a:gd name="connsiteX3" fmla="*/ 6121400 w 9220200"/>
              <a:gd name="connsiteY3" fmla="*/ 0 h 1612900"/>
              <a:gd name="connsiteX4" fmla="*/ 7188200 w 9220200"/>
              <a:gd name="connsiteY4" fmla="*/ 63500 h 1612900"/>
              <a:gd name="connsiteX5" fmla="*/ 8305800 w 9220200"/>
              <a:gd name="connsiteY5" fmla="*/ 317500 h 1612900"/>
              <a:gd name="connsiteX6" fmla="*/ 8763000 w 9220200"/>
              <a:gd name="connsiteY6" fmla="*/ 330200 h 1612900"/>
              <a:gd name="connsiteX7" fmla="*/ 9220200 w 9220200"/>
              <a:gd name="connsiteY7" fmla="*/ 292100 h 1612900"/>
              <a:gd name="connsiteX8" fmla="*/ 9207500 w 9220200"/>
              <a:gd name="connsiteY8" fmla="*/ 1612900 h 1612900"/>
              <a:gd name="connsiteX9" fmla="*/ 0 w 9220200"/>
              <a:gd name="connsiteY9" fmla="*/ 1451610 h 1612900"/>
              <a:gd name="connsiteX10" fmla="*/ 0 w 9220200"/>
              <a:gd name="connsiteY10" fmla="*/ 322580 h 1612900"/>
              <a:gd name="connsiteX11" fmla="*/ 88900 w 9220200"/>
              <a:gd name="connsiteY11" fmla="*/ 279400 h 1612900"/>
              <a:gd name="connsiteX0" fmla="*/ 88900 w 9220200"/>
              <a:gd name="connsiteY0" fmla="*/ 279400 h 1451610"/>
              <a:gd name="connsiteX1" fmla="*/ 1587500 w 9220200"/>
              <a:gd name="connsiteY1" fmla="*/ 533400 h 1451610"/>
              <a:gd name="connsiteX2" fmla="*/ 4673600 w 9220200"/>
              <a:gd name="connsiteY2" fmla="*/ 203200 h 1451610"/>
              <a:gd name="connsiteX3" fmla="*/ 6121400 w 9220200"/>
              <a:gd name="connsiteY3" fmla="*/ 0 h 1451610"/>
              <a:gd name="connsiteX4" fmla="*/ 7188200 w 9220200"/>
              <a:gd name="connsiteY4" fmla="*/ 63500 h 1451610"/>
              <a:gd name="connsiteX5" fmla="*/ 8305800 w 9220200"/>
              <a:gd name="connsiteY5" fmla="*/ 317500 h 1451610"/>
              <a:gd name="connsiteX6" fmla="*/ 8763000 w 9220200"/>
              <a:gd name="connsiteY6" fmla="*/ 330200 h 1451610"/>
              <a:gd name="connsiteX7" fmla="*/ 9220200 w 9220200"/>
              <a:gd name="connsiteY7" fmla="*/ 292100 h 1451610"/>
              <a:gd name="connsiteX8" fmla="*/ 8839200 w 9220200"/>
              <a:gd name="connsiteY8" fmla="*/ 1129030 h 1451610"/>
              <a:gd name="connsiteX9" fmla="*/ 0 w 9220200"/>
              <a:gd name="connsiteY9" fmla="*/ 1451610 h 1451610"/>
              <a:gd name="connsiteX10" fmla="*/ 0 w 9220200"/>
              <a:gd name="connsiteY10" fmla="*/ 322580 h 1451610"/>
              <a:gd name="connsiteX11" fmla="*/ 88900 w 9220200"/>
              <a:gd name="connsiteY11" fmla="*/ 279400 h 1451610"/>
              <a:gd name="connsiteX0" fmla="*/ 88900 w 9220200"/>
              <a:gd name="connsiteY0" fmla="*/ 279400 h 1451610"/>
              <a:gd name="connsiteX1" fmla="*/ 1587500 w 9220200"/>
              <a:gd name="connsiteY1" fmla="*/ 533400 h 1451610"/>
              <a:gd name="connsiteX2" fmla="*/ 4673600 w 9220200"/>
              <a:gd name="connsiteY2" fmla="*/ 203200 h 1451610"/>
              <a:gd name="connsiteX3" fmla="*/ 6121400 w 9220200"/>
              <a:gd name="connsiteY3" fmla="*/ 0 h 1451610"/>
              <a:gd name="connsiteX4" fmla="*/ 7188200 w 9220200"/>
              <a:gd name="connsiteY4" fmla="*/ 63500 h 1451610"/>
              <a:gd name="connsiteX5" fmla="*/ 8305800 w 9220200"/>
              <a:gd name="connsiteY5" fmla="*/ 317500 h 1451610"/>
              <a:gd name="connsiteX6" fmla="*/ 8763000 w 9220200"/>
              <a:gd name="connsiteY6" fmla="*/ 330200 h 1451610"/>
              <a:gd name="connsiteX7" fmla="*/ 9220200 w 9220200"/>
              <a:gd name="connsiteY7" fmla="*/ 292100 h 1451610"/>
              <a:gd name="connsiteX8" fmla="*/ 9144000 w 9220200"/>
              <a:gd name="connsiteY8" fmla="*/ 1451610 h 1451610"/>
              <a:gd name="connsiteX9" fmla="*/ 0 w 9220200"/>
              <a:gd name="connsiteY9" fmla="*/ 1451610 h 1451610"/>
              <a:gd name="connsiteX10" fmla="*/ 0 w 9220200"/>
              <a:gd name="connsiteY10" fmla="*/ 322580 h 1451610"/>
              <a:gd name="connsiteX11" fmla="*/ 88900 w 92202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30200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403225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828800 w 9144000"/>
              <a:gd name="connsiteY1" fmla="*/ 69124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828800 w 9144000"/>
              <a:gd name="connsiteY1" fmla="*/ 69124 h 1451610"/>
              <a:gd name="connsiteX2" fmla="*/ 6096000 w 9144000"/>
              <a:gd name="connsiteY2" fmla="*/ 552994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15900 h 1388110"/>
              <a:gd name="connsiteX1" fmla="*/ 1828800 w 9144000"/>
              <a:gd name="connsiteY1" fmla="*/ 5624 h 1388110"/>
              <a:gd name="connsiteX2" fmla="*/ 6096000 w 9144000"/>
              <a:gd name="connsiteY2" fmla="*/ 489494 h 1388110"/>
              <a:gd name="connsiteX3" fmla="*/ 7162800 w 9144000"/>
              <a:gd name="connsiteY3" fmla="*/ 420370 h 1388110"/>
              <a:gd name="connsiteX4" fmla="*/ 7188200 w 9144000"/>
              <a:gd name="connsiteY4" fmla="*/ 0 h 1388110"/>
              <a:gd name="connsiteX5" fmla="*/ 8305800 w 9144000"/>
              <a:gd name="connsiteY5" fmla="*/ 254000 h 1388110"/>
              <a:gd name="connsiteX6" fmla="*/ 8763000 w 9144000"/>
              <a:gd name="connsiteY6" fmla="*/ 259080 h 1388110"/>
              <a:gd name="connsiteX7" fmla="*/ 9144000 w 9144000"/>
              <a:gd name="connsiteY7" fmla="*/ 212997 h 1388110"/>
              <a:gd name="connsiteX8" fmla="*/ 9144000 w 9144000"/>
              <a:gd name="connsiteY8" fmla="*/ 1388110 h 1388110"/>
              <a:gd name="connsiteX9" fmla="*/ 0 w 9144000"/>
              <a:gd name="connsiteY9" fmla="*/ 1388110 h 1388110"/>
              <a:gd name="connsiteX10" fmla="*/ 0 w 9144000"/>
              <a:gd name="connsiteY10" fmla="*/ 259080 h 1388110"/>
              <a:gd name="connsiteX11" fmla="*/ 88900 w 9144000"/>
              <a:gd name="connsiteY11" fmla="*/ 215900 h 1388110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483870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53456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483870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69124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533400 w 9144000"/>
              <a:gd name="connsiteY0" fmla="*/ 0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69124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533400 w 9144000"/>
              <a:gd name="connsiteY11" fmla="*/ 0 h 1382486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096000 w 9144000"/>
              <a:gd name="connsiteY2" fmla="*/ 414746 h 1451610"/>
              <a:gd name="connsiteX3" fmla="*/ 7162800 w 9144000"/>
              <a:gd name="connsiteY3" fmla="*/ 345621 h 1451610"/>
              <a:gd name="connsiteX4" fmla="*/ 7772400 w 9144000"/>
              <a:gd name="connsiteY4" fmla="*/ 276497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7772400 w 9144000"/>
              <a:gd name="connsiteY4" fmla="*/ 276497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276497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276497 h 1451610"/>
              <a:gd name="connsiteX7" fmla="*/ 9144000 w 9144000"/>
              <a:gd name="connsiteY7" fmla="*/ 207373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1451610">
                <a:moveTo>
                  <a:pt x="533400" y="69124"/>
                </a:moveTo>
                <a:lnTo>
                  <a:pt x="3505200" y="0"/>
                </a:lnTo>
                <a:lnTo>
                  <a:pt x="6858000" y="276497"/>
                </a:lnTo>
                <a:lnTo>
                  <a:pt x="7162800" y="345621"/>
                </a:lnTo>
                <a:lnTo>
                  <a:pt x="8001000" y="345621"/>
                </a:lnTo>
                <a:cubicBezTo>
                  <a:pt x="8102600" y="299538"/>
                  <a:pt x="8318500" y="288018"/>
                  <a:pt x="8458200" y="276497"/>
                </a:cubicBezTo>
                <a:cubicBezTo>
                  <a:pt x="8597900" y="264976"/>
                  <a:pt x="8661400" y="299539"/>
                  <a:pt x="8839200" y="276497"/>
                </a:cubicBezTo>
                <a:lnTo>
                  <a:pt x="9144000" y="207373"/>
                </a:lnTo>
                <a:lnTo>
                  <a:pt x="9144000" y="1451610"/>
                </a:lnTo>
                <a:lnTo>
                  <a:pt x="0" y="1451610"/>
                </a:lnTo>
                <a:lnTo>
                  <a:pt x="0" y="322580"/>
                </a:lnTo>
                <a:lnTo>
                  <a:pt x="533400" y="69124"/>
                </a:lnTo>
                <a:close/>
              </a:path>
            </a:pathLst>
          </a:custGeom>
          <a:solidFill>
            <a:srgbClr val="3D87A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2" descr="C:\Users\krjacobs\Desktop\Noel Projs\2012-1116_BoardMtng\ribbon1.png"/>
          <p:cNvPicPr>
            <a:picLocks noChangeAspect="1" noChangeArrowheads="1"/>
          </p:cNvPicPr>
          <p:nvPr/>
        </p:nvPicPr>
        <p:blipFill>
          <a:blip r:embed="rId4" cstate="print"/>
          <a:srcRect l="2350" r="19110"/>
          <a:stretch>
            <a:fillRect/>
          </a:stretch>
        </p:blipFill>
        <p:spPr bwMode="auto">
          <a:xfrm>
            <a:off x="0" y="990600"/>
            <a:ext cx="91440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52400" y="6438900"/>
            <a:ext cx="23622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spc="300" dirty="0">
                <a:solidFill>
                  <a:schemeClr val="bg1"/>
                </a:solidFill>
                <a:latin typeface="+mn-lt"/>
              </a:rPr>
              <a:t>CALIFORNIA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6443663"/>
            <a:ext cx="4114800" cy="261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100" spc="300" dirty="0">
                <a:latin typeface="+mn-lt"/>
              </a:rPr>
              <a:t>DEPARTMENT OF WATER RESOURCES</a:t>
            </a:r>
          </a:p>
        </p:txBody>
      </p:sp>
      <p:pic>
        <p:nvPicPr>
          <p:cNvPr id="11" name="Picture 11" descr="C:\Users\krjacobs\Desktop\Noel Projs\2012-1116_BoardMtng\FloodSAFE-logo_cropped2.png"/>
          <p:cNvPicPr>
            <a:picLocks noChangeAspect="1" noChangeArrowheads="1"/>
          </p:cNvPicPr>
          <p:nvPr/>
        </p:nvPicPr>
        <p:blipFill>
          <a:blip r:embed="rId5" cstate="print"/>
          <a:srcRect t="16849"/>
          <a:stretch>
            <a:fillRect/>
          </a:stretch>
        </p:blipFill>
        <p:spPr bwMode="auto">
          <a:xfrm>
            <a:off x="228600" y="6019800"/>
            <a:ext cx="2209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228600" y="6396038"/>
            <a:ext cx="86106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14" name="Picture 6" descr="C:\Users\krjacobs\Desktop\Noel Projs\2012-1116_BoardMtng\480px-Seal_of_the_California_Department_of_Water_Resources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52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371600" y="152400"/>
            <a:ext cx="723900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400" b="1" dirty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Sacramento River </a:t>
            </a:r>
            <a:r>
              <a:rPr lang="en-US" sz="3400" b="1" dirty="0" smtClean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Flood Control System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71600" y="609600"/>
            <a:ext cx="7239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i="1" dirty="0" smtClean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CVFPP Implementation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62400" y="1828800"/>
            <a:ext cx="5029200" cy="417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l">
              <a:lnSpc>
                <a:spcPct val="80000"/>
              </a:lnSpc>
              <a:spcBef>
                <a:spcPct val="15000"/>
              </a:spcBef>
              <a:spcAft>
                <a:spcPct val="30000"/>
              </a:spcAft>
              <a:tabLst>
                <a:tab pos="1371600" algn="l"/>
              </a:tabLst>
              <a:defRPr/>
            </a:pPr>
            <a:r>
              <a:rPr lang="en-US" sz="2200" b="1" kern="0" dirty="0" smtClean="0">
                <a:latin typeface="Calibri" pitchFamily="34" charset="0"/>
                <a:cs typeface="Calibri" pitchFamily="34" charset="0"/>
              </a:rPr>
              <a:t>Channels</a:t>
            </a:r>
          </a:p>
          <a:p>
            <a:pPr marL="288925" indent="-3175" algn="l">
              <a:spcBef>
                <a:spcPct val="15000"/>
              </a:spcBef>
              <a:spcAft>
                <a:spcPct val="30000"/>
              </a:spcAft>
              <a:defRPr/>
            </a:pPr>
            <a:r>
              <a:rPr lang="en-US" b="1" i="1" kern="0" dirty="0" smtClean="0">
                <a:latin typeface="Calibri" pitchFamily="34" charset="0"/>
                <a:cs typeface="Calibri" pitchFamily="34" charset="0"/>
              </a:rPr>
              <a:t>Lower Feather River Corridor Management Plan (LFRCMP)</a:t>
            </a:r>
          </a:p>
          <a:p>
            <a:pPr marL="800100" lvl="1" indent="-342900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tabLst>
                <a:tab pos="63500" algn="l"/>
                <a:tab pos="800100" algn="l"/>
              </a:tabLst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Implemented an integrated strategy and long-term vision for managing the river corridor between Yuba City/Marysville and the Sutter Bypass</a:t>
            </a:r>
          </a:p>
          <a:p>
            <a:pPr marL="800100" lvl="1" indent="-342900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tabLst>
                <a:tab pos="63500" algn="l"/>
                <a:tab pos="800100" algn="l"/>
              </a:tabLst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Facilitates and promotes:</a:t>
            </a:r>
          </a:p>
          <a:p>
            <a:pPr marL="1257300" lvl="2" indent="-342900" algn="l">
              <a:spcBef>
                <a:spcPct val="15000"/>
              </a:spcBef>
              <a:spcAft>
                <a:spcPct val="30000"/>
              </a:spcAft>
              <a:buFont typeface="Arial" pitchFamily="34" charset="0"/>
              <a:buChar char="•"/>
              <a:tabLst>
                <a:tab pos="63500" algn="l"/>
                <a:tab pos="800100" algn="l"/>
              </a:tabLst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Flood protection system management</a:t>
            </a:r>
          </a:p>
          <a:p>
            <a:pPr marL="1257300" lvl="2" indent="-342900" algn="l">
              <a:spcBef>
                <a:spcPct val="15000"/>
              </a:spcBef>
              <a:spcAft>
                <a:spcPct val="30000"/>
              </a:spcAft>
              <a:buFont typeface="Arial" pitchFamily="34" charset="0"/>
              <a:buChar char="•"/>
              <a:tabLst>
                <a:tab pos="63500" algn="l"/>
                <a:tab pos="800100" algn="l"/>
              </a:tabLst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Maintenance of flood control facilities</a:t>
            </a:r>
          </a:p>
          <a:p>
            <a:pPr marL="1257300" lvl="2" indent="-342900" algn="l">
              <a:spcBef>
                <a:spcPct val="15000"/>
              </a:spcBef>
              <a:spcAft>
                <a:spcPct val="30000"/>
              </a:spcAft>
              <a:buFont typeface="Arial" pitchFamily="34" charset="0"/>
              <a:buChar char="•"/>
              <a:tabLst>
                <a:tab pos="63500" algn="l"/>
                <a:tab pos="800100" algn="l"/>
              </a:tabLst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Restoration and enhancement of ecosystem functions and habitats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rjacobs\_Projects\_Noel's Projs\2013-11_Board Mtng\Spreading grav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0269"/>
            <a:ext cx="4648200" cy="5337731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 bwMode="auto">
          <a:xfrm flipV="1">
            <a:off x="0" y="0"/>
            <a:ext cx="9144000" cy="1600200"/>
          </a:xfrm>
          <a:custGeom>
            <a:avLst/>
            <a:gdLst>
              <a:gd name="connsiteX0" fmla="*/ 88900 w 9220200"/>
              <a:gd name="connsiteY0" fmla="*/ 279400 h 1612900"/>
              <a:gd name="connsiteX1" fmla="*/ 1587500 w 9220200"/>
              <a:gd name="connsiteY1" fmla="*/ 533400 h 1612900"/>
              <a:gd name="connsiteX2" fmla="*/ 4673600 w 9220200"/>
              <a:gd name="connsiteY2" fmla="*/ 203200 h 1612900"/>
              <a:gd name="connsiteX3" fmla="*/ 6121400 w 9220200"/>
              <a:gd name="connsiteY3" fmla="*/ 0 h 1612900"/>
              <a:gd name="connsiteX4" fmla="*/ 7188200 w 9220200"/>
              <a:gd name="connsiteY4" fmla="*/ 63500 h 1612900"/>
              <a:gd name="connsiteX5" fmla="*/ 8305800 w 9220200"/>
              <a:gd name="connsiteY5" fmla="*/ 317500 h 1612900"/>
              <a:gd name="connsiteX6" fmla="*/ 8763000 w 9220200"/>
              <a:gd name="connsiteY6" fmla="*/ 330200 h 1612900"/>
              <a:gd name="connsiteX7" fmla="*/ 9220200 w 9220200"/>
              <a:gd name="connsiteY7" fmla="*/ 292100 h 1612900"/>
              <a:gd name="connsiteX8" fmla="*/ 9207500 w 9220200"/>
              <a:gd name="connsiteY8" fmla="*/ 1612900 h 1612900"/>
              <a:gd name="connsiteX9" fmla="*/ 0 w 9220200"/>
              <a:gd name="connsiteY9" fmla="*/ 1574800 h 1612900"/>
              <a:gd name="connsiteX10" fmla="*/ 12700 w 9220200"/>
              <a:gd name="connsiteY10" fmla="*/ 254000 h 1612900"/>
              <a:gd name="connsiteX11" fmla="*/ 88900 w 9220200"/>
              <a:gd name="connsiteY11" fmla="*/ 279400 h 1612900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304800 w 9525000"/>
              <a:gd name="connsiteY9" fmla="*/ 157480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393700 w 9525000"/>
              <a:gd name="connsiteY0" fmla="*/ 279400 h 1854835"/>
              <a:gd name="connsiteX1" fmla="*/ 1892300 w 9525000"/>
              <a:gd name="connsiteY1" fmla="*/ 533400 h 1854835"/>
              <a:gd name="connsiteX2" fmla="*/ 4978400 w 9525000"/>
              <a:gd name="connsiteY2" fmla="*/ 203200 h 1854835"/>
              <a:gd name="connsiteX3" fmla="*/ 6426200 w 9525000"/>
              <a:gd name="connsiteY3" fmla="*/ 0 h 1854835"/>
              <a:gd name="connsiteX4" fmla="*/ 7493000 w 9525000"/>
              <a:gd name="connsiteY4" fmla="*/ 63500 h 1854835"/>
              <a:gd name="connsiteX5" fmla="*/ 8610600 w 9525000"/>
              <a:gd name="connsiteY5" fmla="*/ 317500 h 1854835"/>
              <a:gd name="connsiteX6" fmla="*/ 9067800 w 9525000"/>
              <a:gd name="connsiteY6" fmla="*/ 330200 h 1854835"/>
              <a:gd name="connsiteX7" fmla="*/ 9525000 w 9525000"/>
              <a:gd name="connsiteY7" fmla="*/ 292100 h 1854835"/>
              <a:gd name="connsiteX8" fmla="*/ 9512300 w 9525000"/>
              <a:gd name="connsiteY8" fmla="*/ 1612900 h 1854835"/>
              <a:gd name="connsiteX9" fmla="*/ 0 w 9525000"/>
              <a:gd name="connsiteY9" fmla="*/ 1854835 h 1854835"/>
              <a:gd name="connsiteX10" fmla="*/ 0 w 9525000"/>
              <a:gd name="connsiteY10" fmla="*/ 241935 h 1854835"/>
              <a:gd name="connsiteX11" fmla="*/ 393700 w 9525000"/>
              <a:gd name="connsiteY11" fmla="*/ 279400 h 1854835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762000 w 9525000"/>
              <a:gd name="connsiteY9" fmla="*/ 129032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393700 w 9525000"/>
              <a:gd name="connsiteY0" fmla="*/ 279400 h 1612900"/>
              <a:gd name="connsiteX1" fmla="*/ 1892300 w 9525000"/>
              <a:gd name="connsiteY1" fmla="*/ 533400 h 1612900"/>
              <a:gd name="connsiteX2" fmla="*/ 4978400 w 9525000"/>
              <a:gd name="connsiteY2" fmla="*/ 203200 h 1612900"/>
              <a:gd name="connsiteX3" fmla="*/ 6426200 w 9525000"/>
              <a:gd name="connsiteY3" fmla="*/ 0 h 1612900"/>
              <a:gd name="connsiteX4" fmla="*/ 7493000 w 9525000"/>
              <a:gd name="connsiteY4" fmla="*/ 63500 h 1612900"/>
              <a:gd name="connsiteX5" fmla="*/ 8610600 w 9525000"/>
              <a:gd name="connsiteY5" fmla="*/ 317500 h 1612900"/>
              <a:gd name="connsiteX6" fmla="*/ 9067800 w 9525000"/>
              <a:gd name="connsiteY6" fmla="*/ 330200 h 1612900"/>
              <a:gd name="connsiteX7" fmla="*/ 9525000 w 9525000"/>
              <a:gd name="connsiteY7" fmla="*/ 292100 h 1612900"/>
              <a:gd name="connsiteX8" fmla="*/ 9512300 w 9525000"/>
              <a:gd name="connsiteY8" fmla="*/ 1612900 h 1612900"/>
              <a:gd name="connsiteX9" fmla="*/ 304800 w 9525000"/>
              <a:gd name="connsiteY9" fmla="*/ 1451610 h 1612900"/>
              <a:gd name="connsiteX10" fmla="*/ 0 w 9525000"/>
              <a:gd name="connsiteY10" fmla="*/ 241935 h 1612900"/>
              <a:gd name="connsiteX11" fmla="*/ 393700 w 9525000"/>
              <a:gd name="connsiteY11" fmla="*/ 279400 h 1612900"/>
              <a:gd name="connsiteX0" fmla="*/ 88900 w 9220200"/>
              <a:gd name="connsiteY0" fmla="*/ 279400 h 1612900"/>
              <a:gd name="connsiteX1" fmla="*/ 1587500 w 9220200"/>
              <a:gd name="connsiteY1" fmla="*/ 533400 h 1612900"/>
              <a:gd name="connsiteX2" fmla="*/ 4673600 w 9220200"/>
              <a:gd name="connsiteY2" fmla="*/ 203200 h 1612900"/>
              <a:gd name="connsiteX3" fmla="*/ 6121400 w 9220200"/>
              <a:gd name="connsiteY3" fmla="*/ 0 h 1612900"/>
              <a:gd name="connsiteX4" fmla="*/ 7188200 w 9220200"/>
              <a:gd name="connsiteY4" fmla="*/ 63500 h 1612900"/>
              <a:gd name="connsiteX5" fmla="*/ 8305800 w 9220200"/>
              <a:gd name="connsiteY5" fmla="*/ 317500 h 1612900"/>
              <a:gd name="connsiteX6" fmla="*/ 8763000 w 9220200"/>
              <a:gd name="connsiteY6" fmla="*/ 330200 h 1612900"/>
              <a:gd name="connsiteX7" fmla="*/ 9220200 w 9220200"/>
              <a:gd name="connsiteY7" fmla="*/ 292100 h 1612900"/>
              <a:gd name="connsiteX8" fmla="*/ 9207500 w 9220200"/>
              <a:gd name="connsiteY8" fmla="*/ 1612900 h 1612900"/>
              <a:gd name="connsiteX9" fmla="*/ 0 w 9220200"/>
              <a:gd name="connsiteY9" fmla="*/ 1451610 h 1612900"/>
              <a:gd name="connsiteX10" fmla="*/ 0 w 9220200"/>
              <a:gd name="connsiteY10" fmla="*/ 322580 h 1612900"/>
              <a:gd name="connsiteX11" fmla="*/ 88900 w 9220200"/>
              <a:gd name="connsiteY11" fmla="*/ 279400 h 1612900"/>
              <a:gd name="connsiteX0" fmla="*/ 88900 w 9220200"/>
              <a:gd name="connsiteY0" fmla="*/ 279400 h 1451610"/>
              <a:gd name="connsiteX1" fmla="*/ 1587500 w 9220200"/>
              <a:gd name="connsiteY1" fmla="*/ 533400 h 1451610"/>
              <a:gd name="connsiteX2" fmla="*/ 4673600 w 9220200"/>
              <a:gd name="connsiteY2" fmla="*/ 203200 h 1451610"/>
              <a:gd name="connsiteX3" fmla="*/ 6121400 w 9220200"/>
              <a:gd name="connsiteY3" fmla="*/ 0 h 1451610"/>
              <a:gd name="connsiteX4" fmla="*/ 7188200 w 9220200"/>
              <a:gd name="connsiteY4" fmla="*/ 63500 h 1451610"/>
              <a:gd name="connsiteX5" fmla="*/ 8305800 w 9220200"/>
              <a:gd name="connsiteY5" fmla="*/ 317500 h 1451610"/>
              <a:gd name="connsiteX6" fmla="*/ 8763000 w 9220200"/>
              <a:gd name="connsiteY6" fmla="*/ 330200 h 1451610"/>
              <a:gd name="connsiteX7" fmla="*/ 9220200 w 9220200"/>
              <a:gd name="connsiteY7" fmla="*/ 292100 h 1451610"/>
              <a:gd name="connsiteX8" fmla="*/ 8839200 w 9220200"/>
              <a:gd name="connsiteY8" fmla="*/ 1129030 h 1451610"/>
              <a:gd name="connsiteX9" fmla="*/ 0 w 9220200"/>
              <a:gd name="connsiteY9" fmla="*/ 1451610 h 1451610"/>
              <a:gd name="connsiteX10" fmla="*/ 0 w 9220200"/>
              <a:gd name="connsiteY10" fmla="*/ 322580 h 1451610"/>
              <a:gd name="connsiteX11" fmla="*/ 88900 w 9220200"/>
              <a:gd name="connsiteY11" fmla="*/ 279400 h 1451610"/>
              <a:gd name="connsiteX0" fmla="*/ 88900 w 9220200"/>
              <a:gd name="connsiteY0" fmla="*/ 279400 h 1451610"/>
              <a:gd name="connsiteX1" fmla="*/ 1587500 w 9220200"/>
              <a:gd name="connsiteY1" fmla="*/ 533400 h 1451610"/>
              <a:gd name="connsiteX2" fmla="*/ 4673600 w 9220200"/>
              <a:gd name="connsiteY2" fmla="*/ 203200 h 1451610"/>
              <a:gd name="connsiteX3" fmla="*/ 6121400 w 9220200"/>
              <a:gd name="connsiteY3" fmla="*/ 0 h 1451610"/>
              <a:gd name="connsiteX4" fmla="*/ 7188200 w 9220200"/>
              <a:gd name="connsiteY4" fmla="*/ 63500 h 1451610"/>
              <a:gd name="connsiteX5" fmla="*/ 8305800 w 9220200"/>
              <a:gd name="connsiteY5" fmla="*/ 317500 h 1451610"/>
              <a:gd name="connsiteX6" fmla="*/ 8763000 w 9220200"/>
              <a:gd name="connsiteY6" fmla="*/ 330200 h 1451610"/>
              <a:gd name="connsiteX7" fmla="*/ 9220200 w 9220200"/>
              <a:gd name="connsiteY7" fmla="*/ 292100 h 1451610"/>
              <a:gd name="connsiteX8" fmla="*/ 9144000 w 9220200"/>
              <a:gd name="connsiteY8" fmla="*/ 1451610 h 1451610"/>
              <a:gd name="connsiteX9" fmla="*/ 0 w 9220200"/>
              <a:gd name="connsiteY9" fmla="*/ 1451610 h 1451610"/>
              <a:gd name="connsiteX10" fmla="*/ 0 w 9220200"/>
              <a:gd name="connsiteY10" fmla="*/ 322580 h 1451610"/>
              <a:gd name="connsiteX11" fmla="*/ 88900 w 92202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30200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403225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322580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587500 w 9144000"/>
              <a:gd name="connsiteY1" fmla="*/ 533400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828800 w 9144000"/>
              <a:gd name="connsiteY1" fmla="*/ 69124 h 1451610"/>
              <a:gd name="connsiteX2" fmla="*/ 4673600 w 9144000"/>
              <a:gd name="connsiteY2" fmla="*/ 203200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79400 h 1451610"/>
              <a:gd name="connsiteX1" fmla="*/ 1828800 w 9144000"/>
              <a:gd name="connsiteY1" fmla="*/ 69124 h 1451610"/>
              <a:gd name="connsiteX2" fmla="*/ 6096000 w 9144000"/>
              <a:gd name="connsiteY2" fmla="*/ 552994 h 1451610"/>
              <a:gd name="connsiteX3" fmla="*/ 6121400 w 9144000"/>
              <a:gd name="connsiteY3" fmla="*/ 0 h 1451610"/>
              <a:gd name="connsiteX4" fmla="*/ 7188200 w 9144000"/>
              <a:gd name="connsiteY4" fmla="*/ 63500 h 1451610"/>
              <a:gd name="connsiteX5" fmla="*/ 8305800 w 9144000"/>
              <a:gd name="connsiteY5" fmla="*/ 317500 h 1451610"/>
              <a:gd name="connsiteX6" fmla="*/ 8763000 w 9144000"/>
              <a:gd name="connsiteY6" fmla="*/ 322580 h 1451610"/>
              <a:gd name="connsiteX7" fmla="*/ 9144000 w 9144000"/>
              <a:gd name="connsiteY7" fmla="*/ 276497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88900 w 9144000"/>
              <a:gd name="connsiteY11" fmla="*/ 279400 h 1451610"/>
              <a:gd name="connsiteX0" fmla="*/ 88900 w 9144000"/>
              <a:gd name="connsiteY0" fmla="*/ 215900 h 1388110"/>
              <a:gd name="connsiteX1" fmla="*/ 1828800 w 9144000"/>
              <a:gd name="connsiteY1" fmla="*/ 5624 h 1388110"/>
              <a:gd name="connsiteX2" fmla="*/ 6096000 w 9144000"/>
              <a:gd name="connsiteY2" fmla="*/ 489494 h 1388110"/>
              <a:gd name="connsiteX3" fmla="*/ 7162800 w 9144000"/>
              <a:gd name="connsiteY3" fmla="*/ 420370 h 1388110"/>
              <a:gd name="connsiteX4" fmla="*/ 7188200 w 9144000"/>
              <a:gd name="connsiteY4" fmla="*/ 0 h 1388110"/>
              <a:gd name="connsiteX5" fmla="*/ 8305800 w 9144000"/>
              <a:gd name="connsiteY5" fmla="*/ 254000 h 1388110"/>
              <a:gd name="connsiteX6" fmla="*/ 8763000 w 9144000"/>
              <a:gd name="connsiteY6" fmla="*/ 259080 h 1388110"/>
              <a:gd name="connsiteX7" fmla="*/ 9144000 w 9144000"/>
              <a:gd name="connsiteY7" fmla="*/ 212997 h 1388110"/>
              <a:gd name="connsiteX8" fmla="*/ 9144000 w 9144000"/>
              <a:gd name="connsiteY8" fmla="*/ 1388110 h 1388110"/>
              <a:gd name="connsiteX9" fmla="*/ 0 w 9144000"/>
              <a:gd name="connsiteY9" fmla="*/ 1388110 h 1388110"/>
              <a:gd name="connsiteX10" fmla="*/ 0 w 9144000"/>
              <a:gd name="connsiteY10" fmla="*/ 259080 h 1388110"/>
              <a:gd name="connsiteX11" fmla="*/ 88900 w 9144000"/>
              <a:gd name="connsiteY11" fmla="*/ 215900 h 1388110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483870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53456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483870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414746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620000 w 9144000"/>
              <a:gd name="connsiteY4" fmla="*/ 345622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248376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763000 w 9144000"/>
              <a:gd name="connsiteY6" fmla="*/ 207373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207373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76497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138249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138249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88900 w 9144000"/>
              <a:gd name="connsiteY0" fmla="*/ 210276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69124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88900 w 9144000"/>
              <a:gd name="connsiteY11" fmla="*/ 210276 h 1382486"/>
              <a:gd name="connsiteX0" fmla="*/ 533400 w 9144000"/>
              <a:gd name="connsiteY0" fmla="*/ 0 h 1382486"/>
              <a:gd name="connsiteX1" fmla="*/ 1828800 w 9144000"/>
              <a:gd name="connsiteY1" fmla="*/ 0 h 1382486"/>
              <a:gd name="connsiteX2" fmla="*/ 6096000 w 9144000"/>
              <a:gd name="connsiteY2" fmla="*/ 345622 h 1382486"/>
              <a:gd name="connsiteX3" fmla="*/ 7162800 w 9144000"/>
              <a:gd name="connsiteY3" fmla="*/ 276497 h 1382486"/>
              <a:gd name="connsiteX4" fmla="*/ 7772400 w 9144000"/>
              <a:gd name="connsiteY4" fmla="*/ 207373 h 1382486"/>
              <a:gd name="connsiteX5" fmla="*/ 8305800 w 9144000"/>
              <a:gd name="connsiteY5" fmla="*/ 138249 h 1382486"/>
              <a:gd name="connsiteX6" fmla="*/ 8839200 w 9144000"/>
              <a:gd name="connsiteY6" fmla="*/ 69124 h 1382486"/>
              <a:gd name="connsiteX7" fmla="*/ 9144000 w 9144000"/>
              <a:gd name="connsiteY7" fmla="*/ 69124 h 1382486"/>
              <a:gd name="connsiteX8" fmla="*/ 9144000 w 9144000"/>
              <a:gd name="connsiteY8" fmla="*/ 1382486 h 1382486"/>
              <a:gd name="connsiteX9" fmla="*/ 0 w 9144000"/>
              <a:gd name="connsiteY9" fmla="*/ 1382486 h 1382486"/>
              <a:gd name="connsiteX10" fmla="*/ 0 w 9144000"/>
              <a:gd name="connsiteY10" fmla="*/ 253456 h 1382486"/>
              <a:gd name="connsiteX11" fmla="*/ 533400 w 9144000"/>
              <a:gd name="connsiteY11" fmla="*/ 0 h 1382486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096000 w 9144000"/>
              <a:gd name="connsiteY2" fmla="*/ 414746 h 1451610"/>
              <a:gd name="connsiteX3" fmla="*/ 7162800 w 9144000"/>
              <a:gd name="connsiteY3" fmla="*/ 345621 h 1451610"/>
              <a:gd name="connsiteX4" fmla="*/ 7772400 w 9144000"/>
              <a:gd name="connsiteY4" fmla="*/ 276497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7772400 w 9144000"/>
              <a:gd name="connsiteY4" fmla="*/ 276497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305800 w 9144000"/>
              <a:gd name="connsiteY5" fmla="*/ 207373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138248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276497 h 1451610"/>
              <a:gd name="connsiteX7" fmla="*/ 9144000 w 9144000"/>
              <a:gd name="connsiteY7" fmla="*/ 138248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  <a:gd name="connsiteX0" fmla="*/ 533400 w 9144000"/>
              <a:gd name="connsiteY0" fmla="*/ 69124 h 1451610"/>
              <a:gd name="connsiteX1" fmla="*/ 3505200 w 9144000"/>
              <a:gd name="connsiteY1" fmla="*/ 0 h 1451610"/>
              <a:gd name="connsiteX2" fmla="*/ 6858000 w 9144000"/>
              <a:gd name="connsiteY2" fmla="*/ 276497 h 1451610"/>
              <a:gd name="connsiteX3" fmla="*/ 7162800 w 9144000"/>
              <a:gd name="connsiteY3" fmla="*/ 345621 h 1451610"/>
              <a:gd name="connsiteX4" fmla="*/ 8001000 w 9144000"/>
              <a:gd name="connsiteY4" fmla="*/ 345621 h 1451610"/>
              <a:gd name="connsiteX5" fmla="*/ 8458200 w 9144000"/>
              <a:gd name="connsiteY5" fmla="*/ 276497 h 1451610"/>
              <a:gd name="connsiteX6" fmla="*/ 8839200 w 9144000"/>
              <a:gd name="connsiteY6" fmla="*/ 276497 h 1451610"/>
              <a:gd name="connsiteX7" fmla="*/ 9144000 w 9144000"/>
              <a:gd name="connsiteY7" fmla="*/ 207373 h 1451610"/>
              <a:gd name="connsiteX8" fmla="*/ 9144000 w 9144000"/>
              <a:gd name="connsiteY8" fmla="*/ 1451610 h 1451610"/>
              <a:gd name="connsiteX9" fmla="*/ 0 w 9144000"/>
              <a:gd name="connsiteY9" fmla="*/ 1451610 h 1451610"/>
              <a:gd name="connsiteX10" fmla="*/ 0 w 9144000"/>
              <a:gd name="connsiteY10" fmla="*/ 322580 h 1451610"/>
              <a:gd name="connsiteX11" fmla="*/ 533400 w 9144000"/>
              <a:gd name="connsiteY11" fmla="*/ 69124 h 14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1451610">
                <a:moveTo>
                  <a:pt x="533400" y="69124"/>
                </a:moveTo>
                <a:lnTo>
                  <a:pt x="3505200" y="0"/>
                </a:lnTo>
                <a:lnTo>
                  <a:pt x="6858000" y="276497"/>
                </a:lnTo>
                <a:lnTo>
                  <a:pt x="7162800" y="345621"/>
                </a:lnTo>
                <a:lnTo>
                  <a:pt x="8001000" y="345621"/>
                </a:lnTo>
                <a:cubicBezTo>
                  <a:pt x="8102600" y="299538"/>
                  <a:pt x="8318500" y="288018"/>
                  <a:pt x="8458200" y="276497"/>
                </a:cubicBezTo>
                <a:cubicBezTo>
                  <a:pt x="8597900" y="264976"/>
                  <a:pt x="8661400" y="299539"/>
                  <a:pt x="8839200" y="276497"/>
                </a:cubicBezTo>
                <a:lnTo>
                  <a:pt x="9144000" y="207373"/>
                </a:lnTo>
                <a:lnTo>
                  <a:pt x="9144000" y="1451610"/>
                </a:lnTo>
                <a:lnTo>
                  <a:pt x="0" y="1451610"/>
                </a:lnTo>
                <a:lnTo>
                  <a:pt x="0" y="322580"/>
                </a:lnTo>
                <a:lnTo>
                  <a:pt x="533400" y="69124"/>
                </a:lnTo>
                <a:close/>
              </a:path>
            </a:pathLst>
          </a:custGeom>
          <a:solidFill>
            <a:srgbClr val="3D87A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2" descr="C:\Users\krjacobs\Desktop\Noel Projs\2012-1116_BoardMtng\ribbon1.png"/>
          <p:cNvPicPr>
            <a:picLocks noChangeAspect="1" noChangeArrowheads="1"/>
          </p:cNvPicPr>
          <p:nvPr/>
        </p:nvPicPr>
        <p:blipFill>
          <a:blip r:embed="rId4" cstate="print"/>
          <a:srcRect l="2350" r="19110"/>
          <a:stretch>
            <a:fillRect/>
          </a:stretch>
        </p:blipFill>
        <p:spPr bwMode="auto">
          <a:xfrm>
            <a:off x="0" y="990600"/>
            <a:ext cx="91440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2400" y="6438900"/>
            <a:ext cx="23622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spc="300" dirty="0">
                <a:solidFill>
                  <a:schemeClr val="bg1"/>
                </a:solidFill>
                <a:latin typeface="+mn-lt"/>
              </a:rPr>
              <a:t>CALIFORNIA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6443663"/>
            <a:ext cx="4114800" cy="261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100" spc="300" dirty="0">
                <a:latin typeface="+mn-lt"/>
              </a:rPr>
              <a:t>DEPARTMENT OF WATER RESOURCES</a:t>
            </a:r>
          </a:p>
        </p:txBody>
      </p:sp>
      <p:pic>
        <p:nvPicPr>
          <p:cNvPr id="9" name="Picture 11" descr="C:\Users\krjacobs\Desktop\Noel Projs\2012-1116_BoardMtng\FloodSAFE-logo_cropped2.png"/>
          <p:cNvPicPr>
            <a:picLocks noChangeAspect="1" noChangeArrowheads="1"/>
          </p:cNvPicPr>
          <p:nvPr/>
        </p:nvPicPr>
        <p:blipFill>
          <a:blip r:embed="rId5" cstate="print"/>
          <a:srcRect t="16849"/>
          <a:stretch>
            <a:fillRect/>
          </a:stretch>
        </p:blipFill>
        <p:spPr bwMode="auto">
          <a:xfrm>
            <a:off x="228600" y="6019800"/>
            <a:ext cx="2209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11"/>
          <p:cNvCxnSpPr>
            <a:cxnSpLocks noChangeShapeType="1"/>
          </p:cNvCxnSpPr>
          <p:nvPr/>
        </p:nvCxnSpPr>
        <p:spPr bwMode="auto">
          <a:xfrm>
            <a:off x="228600" y="6396038"/>
            <a:ext cx="86106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114800" y="1828800"/>
            <a:ext cx="4724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15000"/>
              </a:spcBef>
              <a:spcAft>
                <a:spcPct val="3000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Levee Rehabilitation and Repair</a:t>
            </a:r>
          </a:p>
          <a:p>
            <a:pPr marL="288925" lvl="4" indent="-3175" algn="l">
              <a:spcBef>
                <a:spcPct val="15000"/>
              </a:spcBef>
              <a:spcAft>
                <a:spcPct val="30000"/>
              </a:spcAft>
              <a:defRPr/>
            </a:pPr>
            <a:r>
              <a:rPr lang="en-US" b="1" i="1" kern="0" noProof="0" dirty="0" smtClean="0">
                <a:latin typeface="Calibri" pitchFamily="34" charset="0"/>
                <a:cs typeface="Calibri" pitchFamily="34" charset="0"/>
              </a:rPr>
              <a:t>Flood System Repair Project (FSRP)</a:t>
            </a:r>
          </a:p>
          <a:p>
            <a:pPr marL="566738" lvl="4" indent="-219075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Completed reconnaissance efforts  to identify and/or verify eligible sites</a:t>
            </a:r>
          </a:p>
          <a:p>
            <a:pPr marL="566738" lvl="4" indent="-219075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Completed guidelines to cost-share projects in rural/agricultural areas for critical repairs to flood control facilities and levee patrol roads</a:t>
            </a:r>
          </a:p>
          <a:p>
            <a:pPr marL="566738" lvl="4" indent="-219075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defRPr/>
            </a:pPr>
            <a:endParaRPr lang="en-US" sz="800" dirty="0" smtClean="0">
              <a:latin typeface="Calibri" pitchFamily="34" charset="0"/>
              <a:cs typeface="Calibri" pitchFamily="34" charset="0"/>
            </a:endParaRPr>
          </a:p>
          <a:p>
            <a:pPr marL="284163" lvl="4" algn="l">
              <a:spcBef>
                <a:spcPct val="15000"/>
              </a:spcBef>
              <a:spcAft>
                <a:spcPct val="30000"/>
              </a:spcAft>
              <a:defRPr/>
            </a:pPr>
            <a:r>
              <a:rPr lang="en-US" b="1" i="1" kern="0" dirty="0" smtClean="0">
                <a:latin typeface="Calibri" pitchFamily="34" charset="0"/>
                <a:cs typeface="Calibri" pitchFamily="34" charset="0"/>
              </a:rPr>
              <a:t>Rural Levee Repair Criteria (RLRC)</a:t>
            </a:r>
          </a:p>
          <a:p>
            <a:pPr marL="566738" lvl="4" indent="-219075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Continued to provide guidance for repairs of smaller-scale levee deficiencies in rural/ agricultural areas</a:t>
            </a:r>
          </a:p>
          <a:p>
            <a:pPr marL="566738" lvl="4" indent="-219075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defRPr/>
            </a:pPr>
            <a:endParaRPr lang="en-US" kern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231775" lvl="4" algn="l">
              <a:spcBef>
                <a:spcPct val="15000"/>
              </a:spcBef>
              <a:spcAft>
                <a:spcPct val="30000"/>
              </a:spcAft>
              <a:defRPr/>
            </a:pPr>
            <a:endParaRPr lang="en-US" b="1" kern="0" noProof="0" dirty="0" smtClean="0">
              <a:latin typeface="Calibri" pitchFamily="34" charset="0"/>
              <a:cs typeface="Calibri" pitchFamily="34" charset="0"/>
            </a:endParaRPr>
          </a:p>
          <a:p>
            <a:pPr marL="231775" lvl="4" algn="l">
              <a:spcBef>
                <a:spcPct val="15000"/>
              </a:spcBef>
              <a:spcAft>
                <a:spcPct val="30000"/>
              </a:spcAft>
              <a:defRPr/>
            </a:pPr>
            <a:endParaRPr lang="en-US" b="1" kern="0" noProof="0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 algn="l">
              <a:spcBef>
                <a:spcPct val="15000"/>
              </a:spcBef>
              <a:spcAft>
                <a:spcPct val="30000"/>
              </a:spcAft>
              <a:buFont typeface="Wingdings" pitchFamily="2" charset="2"/>
              <a:buChar char="ü"/>
              <a:tabLst>
                <a:tab pos="63500" algn="l"/>
                <a:tab pos="800100" algn="l"/>
              </a:tabLst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4" name="Picture 6" descr="C:\Users\krjacobs\Desktop\Noel Projs\2012-1116_BoardMtng\480px-Seal_of_the_California_Department_of_Water_Resources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52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371600" y="152400"/>
            <a:ext cx="723900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400" b="1" dirty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Sacramento River </a:t>
            </a:r>
            <a:r>
              <a:rPr lang="en-US" sz="3400" b="1" dirty="0" smtClean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Flood Control System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1600" y="609600"/>
            <a:ext cx="7239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i="1" dirty="0" smtClean="0">
                <a:ln w="13500">
                  <a:solidFill>
                    <a:schemeClr val="accent5">
                      <a:lumMod val="90000"/>
                      <a:alpha val="6500"/>
                    </a:schemeClr>
                  </a:solidFill>
                  <a:prstDash val="solid"/>
                </a:ln>
                <a:solidFill>
                  <a:srgbClr val="FDFEFE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CVFPP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oodSAFEbyDena">
  <a:themeElements>
    <a:clrScheme name="Custom 3">
      <a:dk1>
        <a:srgbClr val="000000"/>
      </a:dk1>
      <a:lt1>
        <a:srgbClr val="FFFFFF"/>
      </a:lt1>
      <a:dk2>
        <a:srgbClr val="007272"/>
      </a:dk2>
      <a:lt2>
        <a:srgbClr val="FFFFFF"/>
      </a:lt2>
      <a:accent1>
        <a:srgbClr val="306B80"/>
      </a:accent1>
      <a:accent2>
        <a:srgbClr val="007272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loodSAFEbyDen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loodSAFEbyDe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oodSAFEbyDen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oodSAFEbyDen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oodSAFEbyDen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oodSAFEbyDen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oodSAFEbyDen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oodSAFEbyDen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oodSAFEbyDen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oodSAFEbyDen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oodSAFEbyDen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oodSAFEbyDen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oodSAFEbyDen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12960</TotalTime>
  <Words>940</Words>
  <Application>Microsoft Office PowerPoint</Application>
  <PresentationFormat>On-screen Show (4:3)</PresentationFormat>
  <Paragraphs>175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floodSAFEbyDena</vt:lpstr>
      <vt:lpstr>Preparations for  2013-2014 Flood Season   DFM Flood Maintenance Office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dwr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Dena N. Uding</dc:creator>
  <cp:lastModifiedBy>Kristin Jacobs</cp:lastModifiedBy>
  <cp:revision>548</cp:revision>
  <dcterms:created xsi:type="dcterms:W3CDTF">2007-02-08T16:17:05Z</dcterms:created>
  <dcterms:modified xsi:type="dcterms:W3CDTF">2013-12-19T00:18:26Z</dcterms:modified>
</cp:coreProperties>
</file>